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Lst>
  <p:notesMasterIdLst>
    <p:notesMasterId r:id="rId29"/>
  </p:notesMasterIdLst>
  <p:sldIdLst>
    <p:sldId id="364" r:id="rId4"/>
    <p:sldId id="388" r:id="rId5"/>
    <p:sldId id="389" r:id="rId6"/>
    <p:sldId id="260" r:id="rId7"/>
    <p:sldId id="387" r:id="rId8"/>
    <p:sldId id="271" r:id="rId9"/>
    <p:sldId id="380" r:id="rId10"/>
    <p:sldId id="375" r:id="rId11"/>
    <p:sldId id="332" r:id="rId12"/>
    <p:sldId id="376" r:id="rId13"/>
    <p:sldId id="362" r:id="rId14"/>
    <p:sldId id="377" r:id="rId15"/>
    <p:sldId id="346" r:id="rId16"/>
    <p:sldId id="378" r:id="rId17"/>
    <p:sldId id="391" r:id="rId18"/>
    <p:sldId id="399" r:id="rId19"/>
    <p:sldId id="400" r:id="rId20"/>
    <p:sldId id="392" r:id="rId21"/>
    <p:sldId id="393" r:id="rId22"/>
    <p:sldId id="398" r:id="rId23"/>
    <p:sldId id="397" r:id="rId24"/>
    <p:sldId id="401" r:id="rId25"/>
    <p:sldId id="395" r:id="rId26"/>
    <p:sldId id="396" r:id="rId27"/>
    <p:sldId id="386"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476"/>
    <a:srgbClr val="CC6600"/>
    <a:srgbClr val="3366CC"/>
    <a:srgbClr val="993366"/>
    <a:srgbClr val="3BB33B"/>
    <a:srgbClr val="33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3214" autoAdjust="0"/>
  </p:normalViewPr>
  <p:slideViewPr>
    <p:cSldViewPr>
      <p:cViewPr>
        <p:scale>
          <a:sx n="100" d="100"/>
          <a:sy n="100" d="100"/>
        </p:scale>
        <p:origin x="-288" y="-5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3" d="100"/>
          <a:sy n="83" d="100"/>
        </p:scale>
        <p:origin x="-31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oleObject" Target="file:///\\SFFHODC039\ZAFEN\Administrator\Zafen%20monthly%20reports\Copy%20of%20monthly%20-template-%20August%20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faustin.FONKOZE\Desktop\Copy%20of%20monthly%20-template-%20August%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1"/>
          <c:order val="0"/>
          <c:tx>
            <c:strRef>
              <c:f>Sheet3!$A$27</c:f>
              <c:strCache>
                <c:ptCount val="1"/>
                <c:pt idx="0">
                  <c:v> Loan type Portf.</c:v>
                </c:pt>
              </c:strCache>
            </c:strRef>
          </c:tx>
          <c:dLbls>
            <c:showLegendKey val="0"/>
            <c:showVal val="1"/>
            <c:showCatName val="1"/>
            <c:showSerName val="0"/>
            <c:showPercent val="0"/>
            <c:showBubbleSize val="0"/>
            <c:showLeaderLines val="1"/>
          </c:dLbls>
          <c:cat>
            <c:strRef>
              <c:f>Sheet3!$B$26:$F$26</c:f>
              <c:strCache>
                <c:ptCount val="5"/>
                <c:pt idx="0">
                  <c:v>Agriculture</c:v>
                </c:pt>
                <c:pt idx="1">
                  <c:v>Poultry/ Fish</c:v>
                </c:pt>
                <c:pt idx="2">
                  <c:v>Equipment</c:v>
                </c:pt>
                <c:pt idx="3">
                  <c:v>Working Capital </c:v>
                </c:pt>
                <c:pt idx="4">
                  <c:v>Livestock</c:v>
                </c:pt>
              </c:strCache>
            </c:strRef>
          </c:cat>
          <c:val>
            <c:numRef>
              <c:f>Sheet3!$B$27:$F$27</c:f>
              <c:numCache>
                <c:formatCode>"$"#,##0_);[Red]\("$"#,##0\)</c:formatCode>
                <c:ptCount val="5"/>
                <c:pt idx="0" formatCode="_(* #,##0_);_(* \(#,##0\);_(* &quot;-&quot;??_);_(@_)">
                  <c:v>35273.4</c:v>
                </c:pt>
                <c:pt idx="1">
                  <c:v>40151.68</c:v>
                </c:pt>
                <c:pt idx="2">
                  <c:v>241071.2599999999</c:v>
                </c:pt>
                <c:pt idx="3">
                  <c:v>256347.3599999997</c:v>
                </c:pt>
                <c:pt idx="4">
                  <c:v>8114.63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1"/>
          <c:order val="0"/>
          <c:tx>
            <c:strRef>
              <c:f>Sheet3!$A$4</c:f>
              <c:strCache>
                <c:ptCount val="1"/>
                <c:pt idx="0">
                  <c:v>Portf. Sect.</c:v>
                </c:pt>
              </c:strCache>
            </c:strRef>
          </c:tx>
          <c:explosion val="25"/>
          <c:dLbls>
            <c:showLegendKey val="0"/>
            <c:showVal val="1"/>
            <c:showCatName val="1"/>
            <c:showSerName val="0"/>
            <c:showPercent val="0"/>
            <c:showBubbleSize val="0"/>
            <c:showLeaderLines val="1"/>
          </c:dLbls>
          <c:cat>
            <c:strRef>
              <c:f>Sheet3!$B$3:$J$3</c:f>
              <c:strCache>
                <c:ptCount val="9"/>
                <c:pt idx="0">
                  <c:v>Agriculture</c:v>
                </c:pt>
                <c:pt idx="1">
                  <c:v>Handcraft</c:v>
                </c:pt>
                <c:pt idx="2">
                  <c:v>Food service</c:v>
                </c:pt>
                <c:pt idx="3">
                  <c:v>Production</c:v>
                </c:pt>
                <c:pt idx="4">
                  <c:v>Construction</c:v>
                </c:pt>
                <c:pt idx="5">
                  <c:v>Service</c:v>
                </c:pt>
                <c:pt idx="6">
                  <c:v>Education</c:v>
                </c:pt>
                <c:pt idx="7">
                  <c:v>Sewing</c:v>
                </c:pt>
                <c:pt idx="8">
                  <c:v>Other</c:v>
                </c:pt>
              </c:strCache>
            </c:strRef>
          </c:cat>
          <c:val>
            <c:numRef>
              <c:f>Sheet3!$B$4:$J$4</c:f>
              <c:numCache>
                <c:formatCode>"$"#,##0.00_);[Red]\("$"#,##0.00\)</c:formatCode>
                <c:ptCount val="9"/>
                <c:pt idx="0">
                  <c:v>121845.91</c:v>
                </c:pt>
                <c:pt idx="1">
                  <c:v>57825.83</c:v>
                </c:pt>
                <c:pt idx="2">
                  <c:v>86072.82</c:v>
                </c:pt>
                <c:pt idx="3">
                  <c:v>5498.58</c:v>
                </c:pt>
                <c:pt idx="4">
                  <c:v>70208.84</c:v>
                </c:pt>
                <c:pt idx="5">
                  <c:v>87278.32</c:v>
                </c:pt>
                <c:pt idx="6">
                  <c:v>42292.8</c:v>
                </c:pt>
                <c:pt idx="7">
                  <c:v>25629.32</c:v>
                </c:pt>
                <c:pt idx="8">
                  <c:v>84306.31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28CE4F6-B7B8-4128-A7BF-0B1BE26B525B}" type="datetimeFigureOut">
              <a:rPr lang="en-US"/>
              <a:pPr>
                <a:defRPr/>
              </a:pPr>
              <a:t>11/10/13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0B5792A-26DF-4443-8F02-5151DC09B120}" type="slidenum">
              <a:rPr lang="en-US"/>
              <a:pPr>
                <a:defRPr/>
              </a:pPr>
              <a:t>‹#›</a:t>
            </a:fld>
            <a:endParaRPr lang="en-US"/>
          </a:p>
        </p:txBody>
      </p:sp>
    </p:spTree>
    <p:extLst>
      <p:ext uri="{BB962C8B-B14F-4D97-AF65-F5344CB8AC3E}">
        <p14:creationId xmlns:p14="http://schemas.microsoft.com/office/powerpoint/2010/main" val="3919304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0275" fontAlgn="base">
              <a:spcBef>
                <a:spcPct val="0"/>
              </a:spcBef>
              <a:spcAft>
                <a:spcPct val="0"/>
              </a:spcAft>
              <a:defRPr/>
            </a:pPr>
            <a:fld id="{C676E636-0988-4671-AA0F-573684CF5D4D}" type="slidenum">
              <a:rPr lang="en-US" smtClean="0">
                <a:solidFill>
                  <a:srgbClr val="000000"/>
                </a:solidFill>
              </a:rPr>
              <a:pPr defTabSz="930275" fontAlgn="base">
                <a:spcBef>
                  <a:spcPct val="0"/>
                </a:spcBef>
                <a:spcAft>
                  <a:spcPct val="0"/>
                </a:spcAft>
                <a:defRPr/>
              </a:pPr>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3A25B-2421-4FD2-AF85-ADFB89C19B1F}"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4342D-4715-482A-BC3D-37FF1C2E61D5}" type="slidenum">
              <a:rPr lang="en-US"/>
              <a:pPr/>
              <a:t>16</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1100" y="696913"/>
            <a:ext cx="4649788" cy="3486150"/>
          </a:xfrm>
          <a:ln/>
        </p:spPr>
      </p:sp>
      <p:sp>
        <p:nvSpPr>
          <p:cNvPr id="41987" name="Notes Placeholder 2"/>
          <p:cNvSpPr>
            <a:spLocks noGrp="1"/>
          </p:cNvSpPr>
          <p:nvPr>
            <p:ph type="body" idx="1"/>
          </p:nvPr>
        </p:nvSpPr>
        <p:spPr>
          <a:xfrm>
            <a:off x="701040" y="4415791"/>
            <a:ext cx="5608320" cy="4184994"/>
          </a:xfrm>
          <a:noFill/>
          <a:ln/>
        </p:spPr>
        <p:txBody>
          <a:bodyPr lIns="93150" tIns="46576" rIns="93150" bIns="46576"/>
          <a:lstStyle/>
          <a:p>
            <a:pPr eaLnBrk="1" hangingPunct="1">
              <a:spcBef>
                <a:spcPct val="0"/>
              </a:spcBef>
            </a:pPr>
            <a:endParaRPr lang="en-US" smtClean="0"/>
          </a:p>
        </p:txBody>
      </p:sp>
      <p:sp>
        <p:nvSpPr>
          <p:cNvPr id="41988" name="Slide Number Placeholder 3"/>
          <p:cNvSpPr txBox="1">
            <a:spLocks noGrp="1"/>
          </p:cNvSpPr>
          <p:nvPr/>
        </p:nvSpPr>
        <p:spPr bwMode="auto">
          <a:xfrm>
            <a:off x="3970938" y="8828352"/>
            <a:ext cx="3037840" cy="466434"/>
          </a:xfrm>
          <a:prstGeom prst="rect">
            <a:avLst/>
          </a:prstGeom>
          <a:noFill/>
          <a:ln w="9525">
            <a:noFill/>
            <a:miter lim="800000"/>
            <a:headEnd/>
            <a:tailEnd/>
          </a:ln>
        </p:spPr>
        <p:txBody>
          <a:bodyPr lIns="93150" tIns="46576" rIns="93150" bIns="46576" anchor="b"/>
          <a:lstStyle/>
          <a:p>
            <a:pPr algn="r" defTabSz="912256"/>
            <a:fld id="{27D8F2F2-6D8B-4457-92B9-75F00C2FBCB7}" type="slidenum">
              <a:rPr lang="en-US" sz="1200">
                <a:latin typeface="Calibri" pitchFamily="34" charset="0"/>
              </a:rPr>
              <a:pPr algn="r" defTabSz="912256"/>
              <a:t>18</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3A25B-2421-4FD2-AF85-ADFB89C19B1F}"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1204913" y="696308"/>
            <a:ext cx="4600576" cy="3486150"/>
          </a:xfrm>
          <a:noFill/>
          <a:ln>
            <a:solidFill>
              <a:srgbClr val="000000"/>
            </a:solidFill>
            <a:miter lim="800000"/>
            <a:headEnd/>
            <a:tailEnd/>
          </a:ln>
        </p:spPr>
      </p:sp>
      <p:sp>
        <p:nvSpPr>
          <p:cNvPr id="21506" name="Notes Placeholder 2"/>
          <p:cNvSpPr>
            <a:spLocks noGrp="1"/>
          </p:cNvSpPr>
          <p:nvPr>
            <p:ph type="body" idx="1"/>
          </p:nvPr>
        </p:nvSpPr>
        <p:spPr>
          <a:xfrm>
            <a:off x="701345" y="4416099"/>
            <a:ext cx="5607712" cy="4183995"/>
          </a:xfrm>
          <a:noFill/>
          <a:ln/>
        </p:spPr>
        <p:txBody>
          <a:bodyPr lIns="93161" tIns="46582" rIns="93161" bIns="46582"/>
          <a:lstStyle/>
          <a:p>
            <a:pPr eaLnBrk="1" hangingPunct="1">
              <a:spcBef>
                <a:spcPct val="0"/>
              </a:spcBef>
            </a:pPr>
            <a:r>
              <a:rPr lang="en-US" smtClean="0"/>
              <a:t>Financial services are essential for building businesses, protecting assets and investing in the future. But across the world almost 50% of people have no access to financial services, especially in the poorest countries. Haiti is one of these extremely poor countries.</a:t>
            </a:r>
          </a:p>
        </p:txBody>
      </p:sp>
      <p:sp>
        <p:nvSpPr>
          <p:cNvPr id="21507" name="Slide Number Placeholder 3"/>
          <p:cNvSpPr txBox="1">
            <a:spLocks noGrp="1"/>
          </p:cNvSpPr>
          <p:nvPr/>
        </p:nvSpPr>
        <p:spPr bwMode="auto">
          <a:xfrm>
            <a:off x="3970734" y="8829121"/>
            <a:ext cx="3038145" cy="465743"/>
          </a:xfrm>
          <a:prstGeom prst="rect">
            <a:avLst/>
          </a:prstGeom>
          <a:noFill/>
          <a:ln w="9525">
            <a:noFill/>
            <a:miter lim="800000"/>
            <a:headEnd/>
            <a:tailEnd/>
          </a:ln>
        </p:spPr>
        <p:txBody>
          <a:bodyPr lIns="93161" tIns="46582" rIns="93161" bIns="46582" anchor="b"/>
          <a:lstStyle/>
          <a:p>
            <a:pPr algn="r" defTabSz="913498"/>
            <a:fld id="{430F84B2-F976-47A2-959F-DD7F462EED25}" type="slidenum">
              <a:rPr lang="en-US" sz="1100">
                <a:latin typeface="Calibri" pitchFamily="34" charset="0"/>
              </a:rPr>
              <a:pPr algn="r" defTabSz="913498"/>
              <a:t>2</a:t>
            </a:fld>
            <a:endParaRPr lang="en-US" sz="11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a:noFill/>
          <a:ln/>
        </p:spPr>
        <p:txBody>
          <a:bodyPr/>
          <a:lstStyle/>
          <a:p>
            <a:r>
              <a:rPr lang="en-US" sz="900" i="1" dirty="0"/>
              <a:t>Without </a:t>
            </a:r>
            <a:r>
              <a:rPr lang="en-US" sz="900" i="1" dirty="0" err="1"/>
              <a:t>question,microfinance,including</a:t>
            </a:r>
            <a:r>
              <a:rPr lang="en-US" sz="900" i="1" dirty="0"/>
              <a:t> </a:t>
            </a:r>
            <a:r>
              <a:rPr lang="en-US" sz="900" i="1" dirty="0" err="1"/>
              <a:t>microinsurance</a:t>
            </a:r>
            <a:r>
              <a:rPr lang="en-US" sz="900" i="1" dirty="0"/>
              <a:t>, Are powerful tools that allow families to lift themselves out of poverty . . . On their own terms,</a:t>
            </a:r>
          </a:p>
          <a:p>
            <a:r>
              <a:rPr lang="en-US" sz="900" i="1" dirty="0"/>
              <a:t>in a sustainable way. </a:t>
            </a:r>
            <a:r>
              <a:rPr lang="en-US" dirty="0" smtClean="0"/>
              <a:t>But is microfinance successfully reaching the very poorest? is microfinance successfully reaching the very poorest?</a:t>
            </a:r>
          </a:p>
          <a:p>
            <a:pPr>
              <a:buFontTx/>
              <a:buChar char="•"/>
            </a:pPr>
            <a:r>
              <a:rPr lang="en-US" dirty="0" smtClean="0"/>
              <a:t>Extremely poor people often choose not to borrow </a:t>
            </a:r>
          </a:p>
          <a:p>
            <a:pPr>
              <a:buFontTx/>
              <a:buChar char="•"/>
            </a:pPr>
            <a:r>
              <a:rPr lang="en-US" dirty="0" smtClean="0"/>
              <a:t>Group members don’t guarantee repayment</a:t>
            </a:r>
          </a:p>
          <a:p>
            <a:pPr>
              <a:buFontTx/>
              <a:buChar char="•"/>
            </a:pPr>
            <a:r>
              <a:rPr lang="en-US" dirty="0" smtClean="0"/>
              <a:t>The poorest need other services (health, education, nutrition) that MFIs choose not to provide for sustainability reasons</a:t>
            </a:r>
          </a:p>
          <a:p>
            <a:pPr>
              <a:buFontTx/>
              <a:buChar char="•"/>
            </a:pPr>
            <a:r>
              <a:rPr lang="en-US" dirty="0" smtClean="0"/>
              <a:t>They are the most socially excluded and are ignored and isolated even in their own communities and are therefore hard for MFIs to find</a:t>
            </a:r>
          </a:p>
          <a:p>
            <a:r>
              <a:rPr lang="en-US" dirty="0" smtClean="0"/>
              <a:t>These choices by the poorest, by borrower groups and by MFIs are sound choices that no one recommends be changed.</a:t>
            </a:r>
          </a:p>
          <a:p>
            <a:pPr>
              <a:buFontTx/>
              <a:buChar char="•"/>
            </a:pPr>
            <a:endParaRPr lang="en-US" sz="900" i="1" dirty="0"/>
          </a:p>
          <a:p>
            <a:endParaRPr lang="en-US" sz="900" i="1" dirty="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8497E2-CB8C-4264-9D00-A51D01F1CDEB}"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0275" fontAlgn="base">
              <a:spcBef>
                <a:spcPct val="0"/>
              </a:spcBef>
              <a:spcAft>
                <a:spcPct val="0"/>
              </a:spcAft>
              <a:defRPr/>
            </a:pPr>
            <a:fld id="{C676E636-0988-4671-AA0F-573684CF5D4D}" type="slidenum">
              <a:rPr lang="en-US" smtClean="0">
                <a:solidFill>
                  <a:srgbClr val="000000"/>
                </a:solidFill>
              </a:rPr>
              <a:pPr defTabSz="930275" fontAlgn="base">
                <a:spcBef>
                  <a:spcPct val="0"/>
                </a:spcBef>
                <a:spcAft>
                  <a:spcPct val="0"/>
                </a:spcAft>
                <a:defRPr/>
              </a:pPr>
              <a:t>5</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79FF96-AEBB-4294-83FE-6E8AD4AD81B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442CA4-1ABF-4CCB-B29E-68E9F6099E96}"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0275" fontAlgn="base">
              <a:spcBef>
                <a:spcPct val="0"/>
              </a:spcBef>
              <a:spcAft>
                <a:spcPct val="0"/>
              </a:spcAft>
              <a:defRPr/>
            </a:pPr>
            <a:fld id="{B10BD246-7264-490A-A0A1-C64DF8ED1A38}" type="slidenum">
              <a:rPr lang="en-US" smtClean="0">
                <a:solidFill>
                  <a:srgbClr val="000000"/>
                </a:solidFill>
              </a:rPr>
              <a:pPr defTabSz="930275" fontAlgn="base">
                <a:spcBef>
                  <a:spcPct val="0"/>
                </a:spcBef>
                <a:spcAft>
                  <a:spcPct val="0"/>
                </a:spcAft>
                <a:defRPr/>
              </a:pPr>
              <a:t>11</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3A25B-2421-4FD2-AF85-ADFB89C19B1F}"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715CC9-D0E3-420E-821D-03D69C3105D9}"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6915D0-93F8-4A1B-9680-1704F4EBED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461E64"/>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688366-1AB5-478C-B92B-62A8E536EDB8}"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4103-C9F1-447A-B515-86DDC73E00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310287-BBB0-424A-A08D-42BF0DF6E628}"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622520-1919-44C7-8B9E-2EC6EA1FC5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9908A5-B77B-415B-9729-C54C09B72BA8}"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44B6E-411C-422E-8DE1-4753C813603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D49A6F-ED8A-4960-BB2D-57A0BB816E37}"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18D2F-89CE-4EB5-9904-ED317A2D1FB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EBD30B-013F-42CA-A8D3-F9E212012791}" type="datetimeFigureOut">
              <a:rPr lang="en-US"/>
              <a:pPr>
                <a:defRPr/>
              </a:pPr>
              <a:t>11/10/13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A780FC-2046-454C-B21D-2153531B9F0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1D3E9A-1C62-414A-A393-8B657FF9C273}" type="datetimeFigureOut">
              <a:rPr lang="en-US"/>
              <a:pPr>
                <a:defRPr/>
              </a:pPr>
              <a:t>11/10/13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FD127A-41A5-4157-A638-45D14AAAA4D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A11491-D12E-4090-A841-FFEA17D57B88}" type="datetimeFigureOut">
              <a:rPr lang="en-US"/>
              <a:pPr>
                <a:defRPr/>
              </a:pPr>
              <a:t>11/10/13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30BC04C-F86A-4492-BA95-1EE7ED27C9B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9FDE52-0771-40BF-8B98-2083583D50FE}" type="datetimeFigureOut">
              <a:rPr lang="en-US"/>
              <a:pPr>
                <a:defRPr/>
              </a:pPr>
              <a:t>11/10/13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F9EC8B-08C0-4EDD-8711-B1C669DA9A2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C43191-CF9A-490C-8AFE-2462FBBA9AE8}" type="datetimeFigureOut">
              <a:rPr lang="en-US"/>
              <a:pPr>
                <a:defRPr/>
              </a:pPr>
              <a:t>11/10/13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DD59A3-4431-489D-A9F5-D63B9118128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EDC326-C52E-4C5E-82B8-D7F86D1C9E4F}" type="datetimeFigureOut">
              <a:rPr lang="en-US"/>
              <a:pPr>
                <a:defRPr/>
              </a:pPr>
              <a:t>11/10/13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CB651A-B872-4109-BDC9-93F5099CC1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8E491F-5D34-49F6-A19C-8343FEA12280}"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225FB-8BE2-422B-8D25-0C6DEB443CA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224279-5E4E-4DC6-B787-63E90246EE69}"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049BB1-F356-492A-9840-7BD53F69395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7A89AF-E75E-4FF1-9F53-D5626DDB0B03}"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B9BA38-B6B3-4775-9C08-6A0589AD22C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4D0143-758D-49A0-A3BE-D2A03DE054D0}"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002463-7B20-4526-9239-F37554CE917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D6F762-C6AB-4850-B9B0-A63B6EBFCB70}"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C2C3CE-D869-4296-9D6F-B464B020DFD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A6F1C3-7CEE-4C1D-97F1-E5213D10CF33}"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CCEE4B-AAFA-4463-B432-6B741B6FFAC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sp>
          <p:nvSpPr>
            <p:cNvPr id="9"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301B98F5-A4CA-4C83-90B3-1CC0B19E2293}" type="datetimeFigureOut">
              <a:rPr lang="en-US"/>
              <a:pPr>
                <a:defRPr/>
              </a:pPr>
              <a:t>11/10/13</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DA20B0FB-20BC-40F6-8348-5B758753CE3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CAFD44-8A1F-436E-86B5-48B2CCA055F2}" type="datetimeFigureOut">
              <a:rPr lang="en-US"/>
              <a:pPr>
                <a:defRPr/>
              </a:pPr>
              <a:t>11/10/13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C5E7DC-248B-46F5-9DD5-AAE0CED68B6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69661-AE53-4FEB-B95C-793A263FFCF0}" type="datetimeFigureOut">
              <a:rPr lang="en-US"/>
              <a:pPr>
                <a:defRPr/>
              </a:pPr>
              <a:t>11/10/13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781620-AD20-4D70-AECB-6920003143F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766E81-EC90-4382-9AA0-F3F0F9754C22}" type="datetimeFigureOut">
              <a:rPr lang="en-US"/>
              <a:pPr>
                <a:defRPr/>
              </a:pPr>
              <a:t>11/10/13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48E14F-657B-4398-A313-74BA6E17A90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sp>
          <p:nvSpPr>
            <p:cNvPr id="6"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B4DE2D-4E17-4430-BA1A-75DBA42B887F}" type="datetimeFigureOut">
              <a:rPr lang="en-US"/>
              <a:pPr>
                <a:defRPr/>
              </a:pPr>
              <a:t>11/10/13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863B18-E6AA-453B-A386-69B2B74500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E6A4CA-5D1C-49A6-8DC6-939DBF42AF40}"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8192C-21AF-45D4-ACC6-DFC8FEBD306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A66A5E-E6A0-499D-A179-29089765DC26}"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110A1-826B-45A2-A910-A6A4411DF58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461E64"/>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5FB280-E542-4630-9157-455DD15502A3}"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F7D5B-00AA-4EDA-80B9-7DAFCE6A0A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sp>
          <p:nvSpPr>
            <p:cNvPr id="9"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68F677C3-9BB8-4BBC-A9B8-6E8EAE2D90C3}" type="datetimeFigureOut">
              <a:rPr lang="en-US"/>
              <a:pPr>
                <a:defRPr/>
              </a:pPr>
              <a:t>11/10/13</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45A35499-0507-41B6-94E2-F44C8F03AA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491B1A-E48C-42F8-9A44-769D3D077E54}" type="datetimeFigureOut">
              <a:rPr lang="en-US"/>
              <a:pPr>
                <a:defRPr/>
              </a:pPr>
              <a:t>11/10/13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46D4B2-A328-4581-A10B-F849472ECB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2DE004-D8B4-433E-80AB-97CC230891DD}" type="datetimeFigureOut">
              <a:rPr lang="en-US"/>
              <a:pPr>
                <a:defRPr/>
              </a:pPr>
              <a:t>11/10/13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530911-B2D1-4C18-BFA4-28B8323B88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A3642A-A750-4400-959C-B426D6D7A2A8}" type="datetimeFigureOut">
              <a:rPr lang="en-US"/>
              <a:pPr>
                <a:defRPr/>
              </a:pPr>
              <a:t>11/10/13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9DB210-E405-4AA6-B87E-7D960F765C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sp>
          <p:nvSpPr>
            <p:cNvPr id="6"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220504-85E3-4318-B960-5F58950FFBB2}" type="datetimeFigureOut">
              <a:rPr lang="en-US"/>
              <a:pPr>
                <a:defRPr/>
              </a:pPr>
              <a:t>11/10/13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59C01F-B578-4915-A001-4B426EFADC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D40ED-E582-4045-A2D5-AB705D3A458B}" type="datetimeFigureOut">
              <a:rPr lang="en-US"/>
              <a:pPr>
                <a:defRPr/>
              </a:pPr>
              <a:t>11/10/13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17B60C-0E8E-4DB9-8BE5-A8B1CFBD17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jpe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en-US" smtClean="0"/>
              <a:t>Click to edit Master title style</a:t>
            </a:r>
            <a:endParaRPr 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fontAlgn="auto" latinLnBrk="0" hangingPunct="1">
              <a:spcBef>
                <a:spcPts val="0"/>
              </a:spcBef>
              <a:spcAft>
                <a:spcPts val="0"/>
              </a:spcAft>
              <a:defRPr kumimoji="0" sz="1200">
                <a:solidFill>
                  <a:prstClr val="black">
                    <a:tint val="75000"/>
                  </a:prstClr>
                </a:solidFill>
                <a:latin typeface="+mn-lt"/>
              </a:defRPr>
            </a:lvl1pPr>
          </a:lstStyle>
          <a:p>
            <a:pPr>
              <a:defRPr/>
            </a:pPr>
            <a:fld id="{C8736F0B-1CFF-4C0D-A5C1-24A3E722FCFF}" type="datetimeFigureOut">
              <a:rPr lang="en-US"/>
              <a:pPr>
                <a:defRPr/>
              </a:pPr>
              <a:t>11/10/13</a:t>
            </a:fld>
            <a:endParaRPr lang="en-US"/>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a:solidFill>
                  <a:prstClr val="black">
                    <a:tint val="8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fontAlgn="auto" latinLnBrk="0" hangingPunct="1">
              <a:spcBef>
                <a:spcPts val="0"/>
              </a:spcBef>
              <a:spcAft>
                <a:spcPts val="0"/>
              </a:spcAft>
              <a:defRPr kumimoji="0" sz="1200">
                <a:solidFill>
                  <a:prstClr val="black">
                    <a:tint val="95000"/>
                  </a:prstClr>
                </a:solidFill>
                <a:latin typeface="+mn-lt"/>
              </a:defRPr>
            </a:lvl1pPr>
          </a:lstStyle>
          <a:p>
            <a:pPr>
              <a:defRPr/>
            </a:pPr>
            <a:fld id="{F0FF11E2-60CB-4F60-9EA1-9BDD81F05BF5}" type="slidenum">
              <a:rPr lang="en-US"/>
              <a:pPr>
                <a:defRPr/>
              </a:pPr>
              <a:t>‹#›</a:t>
            </a:fld>
            <a:endParaRPr lang="en-US"/>
          </a:p>
        </p:txBody>
      </p:sp>
      <p:pic>
        <p:nvPicPr>
          <p:cNvPr id="2055" name="Picture 8"/>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11125" y="0"/>
            <a:ext cx="92551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802" r:id="rId4"/>
    <p:sldLayoutId id="2147483778" r:id="rId5"/>
    <p:sldLayoutId id="2147483779" r:id="rId6"/>
    <p:sldLayoutId id="2147483780" r:id="rId7"/>
    <p:sldLayoutId id="2147483803" r:id="rId8"/>
    <p:sldLayoutId id="2147483781" r:id="rId9"/>
    <p:sldLayoutId id="2147483782" r:id="rId10"/>
  </p:sldLayoutIdLst>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3F173927-D25A-4ECD-B0BE-3517E49162E4}" type="datetimeFigureOut">
              <a:rPr lang="en-US"/>
              <a:pPr>
                <a:defRPr/>
              </a:pPr>
              <a:t>11/10/13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E6B90D6E-F605-4ABE-B686-319D29EEF7B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en-US" smtClean="0"/>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fontAlgn="auto" latinLnBrk="0" hangingPunct="1">
              <a:spcBef>
                <a:spcPts val="0"/>
              </a:spcBef>
              <a:spcAft>
                <a:spcPts val="0"/>
              </a:spcAft>
              <a:defRPr kumimoji="0" sz="1200">
                <a:solidFill>
                  <a:prstClr val="black">
                    <a:tint val="75000"/>
                  </a:prstClr>
                </a:solidFill>
                <a:latin typeface="+mn-lt"/>
              </a:defRPr>
            </a:lvl1pPr>
          </a:lstStyle>
          <a:p>
            <a:pPr>
              <a:defRPr/>
            </a:pPr>
            <a:fld id="{209B6C3E-D0C3-4EAE-B2FE-82F1B33CC32F}" type="datetimeFigureOut">
              <a:rPr lang="en-US"/>
              <a:pPr>
                <a:defRPr/>
              </a:pPr>
              <a:t>11/10/13</a:t>
            </a:fld>
            <a:endParaRPr lang="en-US"/>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a:solidFill>
                  <a:prstClr val="black">
                    <a:tint val="8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fontAlgn="auto" latinLnBrk="0" hangingPunct="1">
              <a:spcBef>
                <a:spcPts val="0"/>
              </a:spcBef>
              <a:spcAft>
                <a:spcPts val="0"/>
              </a:spcAft>
              <a:defRPr kumimoji="0" sz="1200">
                <a:solidFill>
                  <a:prstClr val="black">
                    <a:tint val="95000"/>
                  </a:prstClr>
                </a:solidFill>
                <a:latin typeface="+mn-lt"/>
              </a:defRPr>
            </a:lvl1pPr>
          </a:lstStyle>
          <a:p>
            <a:pPr>
              <a:defRPr/>
            </a:pPr>
            <a:fld id="{150085B7-EBEA-4754-8233-D2AB523DED96}" type="slidenum">
              <a:rPr lang="en-US"/>
              <a:pPr>
                <a:defRPr/>
              </a:pPr>
              <a:t>‹#›</a:t>
            </a:fld>
            <a:endParaRPr lang="en-US"/>
          </a:p>
        </p:txBody>
      </p:sp>
      <p:pic>
        <p:nvPicPr>
          <p:cNvPr id="4103" name="Picture 8"/>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11125" y="0"/>
            <a:ext cx="92551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806" r:id="rId4"/>
    <p:sldLayoutId id="2147483797" r:id="rId5"/>
    <p:sldLayoutId id="2147483798" r:id="rId6"/>
    <p:sldLayoutId id="2147483799" r:id="rId7"/>
    <p:sldLayoutId id="2147483807" r:id="rId8"/>
    <p:sldLayoutId id="2147483800" r:id="rId9"/>
    <p:sldLayoutId id="2147483801" r:id="rId10"/>
  </p:sldLayoutIdLst>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FNKZ_LOGO_PIC.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95600" y="228600"/>
            <a:ext cx="3532187" cy="2286000"/>
          </a:xfrm>
          <a:prstGeom prst="rect">
            <a:avLst/>
          </a:prstGeom>
          <a:noFill/>
          <a:ln w="9525">
            <a:noFill/>
            <a:miter lim="800000"/>
            <a:headEnd/>
            <a:tailEnd/>
          </a:ln>
        </p:spPr>
      </p:pic>
      <p:pic>
        <p:nvPicPr>
          <p:cNvPr id="11267" name="Picture 6" descr="Fonkoze Text.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38400" y="2743200"/>
            <a:ext cx="4189412" cy="833437"/>
          </a:xfrm>
          <a:prstGeom prst="rect">
            <a:avLst/>
          </a:prstGeom>
          <a:noFill/>
          <a:ln w="9525">
            <a:noFill/>
            <a:miter lim="800000"/>
            <a:headEnd/>
            <a:tailEnd/>
          </a:ln>
        </p:spPr>
      </p:pic>
      <p:sp>
        <p:nvSpPr>
          <p:cNvPr id="11268" name="TextBox 7"/>
          <p:cNvSpPr txBox="1">
            <a:spLocks noChangeArrowheads="1"/>
          </p:cNvSpPr>
          <p:nvPr/>
        </p:nvSpPr>
        <p:spPr bwMode="auto">
          <a:xfrm>
            <a:off x="1371600" y="3581400"/>
            <a:ext cx="6324600" cy="1815882"/>
          </a:xfrm>
          <a:prstGeom prst="rect">
            <a:avLst/>
          </a:prstGeom>
          <a:noFill/>
          <a:ln w="9525">
            <a:noFill/>
            <a:miter lim="800000"/>
            <a:headEnd/>
            <a:tailEnd/>
          </a:ln>
        </p:spPr>
        <p:txBody>
          <a:bodyPr>
            <a:spAutoFit/>
          </a:bodyPr>
          <a:lstStyle/>
          <a:p>
            <a:pPr algn="ctr"/>
            <a:r>
              <a:rPr lang="en-US" sz="2800" b="1" dirty="0" smtClean="0">
                <a:solidFill>
                  <a:srgbClr val="291D57"/>
                </a:solidFill>
                <a:latin typeface="Tahoma" pitchFamily="34" charset="0"/>
              </a:rPr>
              <a:t> </a:t>
            </a:r>
          </a:p>
          <a:p>
            <a:pPr algn="ctr"/>
            <a:r>
              <a:rPr lang="en-US" sz="2800" b="1" dirty="0" smtClean="0">
                <a:solidFill>
                  <a:srgbClr val="291D57"/>
                </a:solidFill>
                <a:latin typeface="Tahoma" pitchFamily="34" charset="0"/>
              </a:rPr>
              <a:t>Building </a:t>
            </a:r>
            <a:r>
              <a:rPr lang="en-US" sz="2800" b="1" dirty="0">
                <a:solidFill>
                  <a:srgbClr val="291D57"/>
                </a:solidFill>
                <a:latin typeface="Tahoma" pitchFamily="34" charset="0"/>
              </a:rPr>
              <a:t>the economic foundations for democracy </a:t>
            </a:r>
          </a:p>
          <a:p>
            <a:pPr algn="ctr"/>
            <a:r>
              <a:rPr lang="en-US" sz="2800" b="1" dirty="0">
                <a:solidFill>
                  <a:srgbClr val="291D57"/>
                </a:solidFill>
                <a:latin typeface="Tahoma" pitchFamily="34" charset="0"/>
              </a:rPr>
              <a:t>in Haiti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525963"/>
          </a:xfrm>
        </p:spPr>
        <p:txBody>
          <a:bodyPr/>
          <a:lstStyle/>
          <a:p>
            <a:pPr algn="ctr">
              <a:buNone/>
            </a:pPr>
            <a:r>
              <a:rPr lang="en-US" dirty="0" smtClean="0">
                <a:latin typeface="Tahoma" pitchFamily="34" charset="0"/>
                <a:ea typeface="Tahoma" pitchFamily="34" charset="0"/>
                <a:cs typeface="Tahoma" pitchFamily="34" charset="0"/>
              </a:rPr>
              <a:t>The Fonkoze Approach</a:t>
            </a:r>
          </a:p>
          <a:p>
            <a:pPr algn="ctr">
              <a:buNone/>
            </a:pPr>
            <a:r>
              <a:rPr lang="en-US" dirty="0" smtClean="0">
                <a:latin typeface="Tahoma" pitchFamily="34" charset="0"/>
                <a:ea typeface="Tahoma" pitchFamily="34" charset="0"/>
                <a:cs typeface="Tahoma" pitchFamily="34" charset="0"/>
              </a:rPr>
              <a:t>Four </a:t>
            </a:r>
            <a:r>
              <a:rPr lang="en-US" sz="4800"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
            </a:r>
            <a:r>
              <a:rPr lang="en-US" dirty="0" smtClean="0">
                <a:latin typeface="Tahoma" pitchFamily="34" charset="0"/>
                <a:ea typeface="Tahoma" pitchFamily="34" charset="0"/>
                <a:cs typeface="Tahoma" pitchFamily="34" charset="0"/>
              </a:rPr>
              <a:t>’s of microfinance in Haiti</a:t>
            </a:r>
          </a:p>
          <a:p>
            <a:pPr marL="514350" indent="-514350" algn="ctr">
              <a:buNone/>
            </a:pPr>
            <a:r>
              <a:rPr lang="en-US" sz="4800"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
            </a:r>
            <a:r>
              <a:rPr lang="en-US" dirty="0" smtClean="0">
                <a:latin typeface="Tahoma" pitchFamily="34" charset="0"/>
                <a:ea typeface="Tahoma" pitchFamily="34" charset="0"/>
                <a:cs typeface="Tahoma" pitchFamily="34" charset="0"/>
              </a:rPr>
              <a:t>o it all!</a:t>
            </a:r>
          </a:p>
          <a:p>
            <a:pPr marL="514350" indent="-514350" algn="ctr">
              <a:buNone/>
            </a:pPr>
            <a:r>
              <a:rPr lang="en-US" sz="4800"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
            </a:r>
            <a:r>
              <a:rPr lang="en-US" dirty="0" smtClean="0">
                <a:latin typeface="Tahoma" pitchFamily="34" charset="0"/>
                <a:ea typeface="Tahoma" pitchFamily="34" charset="0"/>
                <a:cs typeface="Tahoma" pitchFamily="34" charset="0"/>
              </a:rPr>
              <a:t>ouble Bottom Line</a:t>
            </a:r>
          </a:p>
          <a:p>
            <a:pPr marL="514350" indent="-514350" algn="ctr">
              <a:buNone/>
            </a:pPr>
            <a:r>
              <a:rPr lang="en-US" sz="4800"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
            </a:r>
            <a:r>
              <a:rPr lang="en-US" dirty="0" smtClean="0">
                <a:latin typeface="Tahoma" pitchFamily="34" charset="0"/>
                <a:ea typeface="Tahoma" pitchFamily="34" charset="0"/>
                <a:cs typeface="Tahoma" pitchFamily="34" charset="0"/>
              </a:rPr>
              <a:t>eep Dive into poverty</a:t>
            </a:r>
          </a:p>
          <a:p>
            <a:pPr marL="514350" indent="-514350" algn="ctr">
              <a:buNone/>
            </a:pPr>
            <a:r>
              <a:rPr lang="en-US" sz="4800"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
            </a:r>
            <a:r>
              <a:rPr lang="en-US" dirty="0" smtClean="0">
                <a:latin typeface="Tahoma" pitchFamily="34" charset="0"/>
                <a:ea typeface="Tahoma" pitchFamily="34" charset="0"/>
                <a:cs typeface="Tahoma" pitchFamily="34" charset="0"/>
              </a:rPr>
              <a:t>ifficult environment</a:t>
            </a:r>
            <a:endParaRPr lang="en-US"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1143000"/>
          </a:xfrm>
        </p:spPr>
        <p:txBody>
          <a:bodyPr>
            <a:noAutofit/>
          </a:bodyPr>
          <a:lstStyle/>
          <a:p>
            <a:pPr eaLnBrk="1" fontAlgn="auto" hangingPunct="1">
              <a:spcAft>
                <a:spcPts val="0"/>
              </a:spcAft>
              <a:defRPr/>
            </a:pPr>
            <a:r>
              <a:rPr lang="en-US" sz="4800" b="0" dirty="0" smtClean="0">
                <a:solidFill>
                  <a:srgbClr val="7030A0"/>
                </a:solidFill>
                <a:effectLst/>
                <a:latin typeface="Tahoma" pitchFamily="34" charset="0"/>
                <a:ea typeface="Tahoma" pitchFamily="34" charset="0"/>
                <a:cs typeface="Tahoma" pitchFamily="34" charset="0"/>
              </a:rPr>
              <a:t>D</a:t>
            </a:r>
            <a:r>
              <a:rPr lang="en-US" sz="3600" b="0" dirty="0" smtClean="0">
                <a:solidFill>
                  <a:schemeClr val="tx1"/>
                </a:solidFill>
                <a:effectLst/>
                <a:latin typeface="Tahoma" pitchFamily="34" charset="0"/>
                <a:ea typeface="Tahoma" pitchFamily="34" charset="0"/>
                <a:cs typeface="Tahoma" pitchFamily="34" charset="0"/>
              </a:rPr>
              <a:t>o it all!</a:t>
            </a:r>
            <a:r>
              <a:rPr lang="en-US" sz="3600" dirty="0" smtClean="0">
                <a:solidFill>
                  <a:srgbClr val="461E64"/>
                </a:solidFill>
              </a:rPr>
              <a:t/>
            </a:r>
            <a:br>
              <a:rPr lang="en-US" sz="3600" dirty="0" smtClean="0">
                <a:solidFill>
                  <a:srgbClr val="461E64"/>
                </a:solidFill>
              </a:rPr>
            </a:br>
            <a:r>
              <a:rPr lang="en-US" sz="3200" dirty="0" smtClean="0">
                <a:solidFill>
                  <a:srgbClr val="461E64"/>
                </a:solidFill>
                <a:effectLst/>
              </a:rPr>
              <a:t>Staircase out of Poverty:</a:t>
            </a:r>
            <a:br>
              <a:rPr lang="en-US" sz="3200" dirty="0" smtClean="0">
                <a:solidFill>
                  <a:srgbClr val="461E64"/>
                </a:solidFill>
                <a:effectLst/>
              </a:rPr>
            </a:br>
            <a:r>
              <a:rPr lang="en-US" sz="3200" dirty="0" smtClean="0">
                <a:solidFill>
                  <a:srgbClr val="461E64"/>
                </a:solidFill>
                <a:effectLst/>
              </a:rPr>
              <a:t>A </a:t>
            </a:r>
            <a:r>
              <a:rPr lang="en-US" sz="3200" dirty="0">
                <a:solidFill>
                  <a:srgbClr val="461E64"/>
                </a:solidFill>
                <a:effectLst/>
              </a:rPr>
              <a:t>Comprehensive Approach to Poverty Alleviation</a:t>
            </a:r>
            <a:endParaRPr lang="en-US" sz="3200" dirty="0">
              <a:solidFill>
                <a:srgbClr val="461E64"/>
              </a:solidFill>
              <a:effectLst/>
              <a:latin typeface="+mn-lt"/>
            </a:endParaRPr>
          </a:p>
        </p:txBody>
      </p:sp>
      <p:pic>
        <p:nvPicPr>
          <p:cNvPr id="34819"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727200" y="2209800"/>
            <a:ext cx="7416800" cy="4392613"/>
          </a:xfrm>
        </p:spPr>
      </p:pic>
      <p:sp>
        <p:nvSpPr>
          <p:cNvPr id="34820" name="Text Box 6"/>
          <p:cNvSpPr txBox="1">
            <a:spLocks noChangeArrowheads="1"/>
          </p:cNvSpPr>
          <p:nvPr/>
        </p:nvSpPr>
        <p:spPr bwMode="auto">
          <a:xfrm>
            <a:off x="304800" y="3124200"/>
            <a:ext cx="3352800" cy="1508125"/>
          </a:xfrm>
          <a:prstGeom prst="rect">
            <a:avLst/>
          </a:prstGeom>
          <a:noFill/>
          <a:ln w="9525">
            <a:noFill/>
            <a:miter lim="800000"/>
            <a:headEnd/>
            <a:tailEnd/>
          </a:ln>
        </p:spPr>
        <p:txBody>
          <a:bodyPr>
            <a:spAutoFit/>
          </a:bodyPr>
          <a:lstStyle/>
          <a:p>
            <a:pPr>
              <a:spcBef>
                <a:spcPct val="50000"/>
              </a:spcBef>
            </a:pPr>
            <a:r>
              <a:rPr lang="en-US" sz="3200" b="1" dirty="0">
                <a:solidFill>
                  <a:srgbClr val="461E64"/>
                </a:solidFill>
                <a:latin typeface="Tahoma" pitchFamily="34" charset="0"/>
                <a:cs typeface="Tahoma" pitchFamily="34" charset="0"/>
              </a:rPr>
              <a:t>Microfinance</a:t>
            </a:r>
            <a:r>
              <a:rPr lang="en-US" sz="3200" b="1" i="1" dirty="0">
                <a:solidFill>
                  <a:srgbClr val="461E64"/>
                </a:solidFill>
                <a:latin typeface="Tahoma" pitchFamily="34" charset="0"/>
                <a:cs typeface="Tahoma" pitchFamily="34" charset="0"/>
              </a:rPr>
              <a:t>+</a:t>
            </a:r>
          </a:p>
          <a:p>
            <a:pPr>
              <a:spcBef>
                <a:spcPct val="50000"/>
              </a:spcBef>
            </a:pPr>
            <a:r>
              <a:rPr lang="en-US" sz="2400" b="1" dirty="0">
                <a:solidFill>
                  <a:srgbClr val="461E64"/>
                </a:solidFill>
                <a:latin typeface="Tahoma" pitchFamily="34" charset="0"/>
                <a:cs typeface="Tahoma" pitchFamily="34" charset="0"/>
              </a:rPr>
              <a:t>… you can’t just give a woman a loan</a:t>
            </a:r>
          </a:p>
        </p:txBody>
      </p:sp>
      <p:pic>
        <p:nvPicPr>
          <p:cNvPr id="34821" name="Picture 4" descr="FNKZ_LOGO_PIC.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5867400"/>
            <a:ext cx="1111250" cy="719138"/>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28600"/>
            <a:ext cx="4495800" cy="1295400"/>
          </a:xfrm>
        </p:spPr>
        <p:txBody>
          <a:bodyPr/>
          <a:lstStyle/>
          <a:p>
            <a:pPr algn="ctr">
              <a:buNone/>
            </a:pPr>
            <a:r>
              <a:rPr lang="en-US" sz="4800"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
            </a:r>
            <a:r>
              <a:rPr lang="en-US" dirty="0" smtClean="0">
                <a:latin typeface="Tahoma" pitchFamily="34" charset="0"/>
                <a:ea typeface="Tahoma" pitchFamily="34" charset="0"/>
                <a:cs typeface="Tahoma" pitchFamily="34" charset="0"/>
              </a:rPr>
              <a:t>ouble Bottom Line </a:t>
            </a:r>
          </a:p>
          <a:p>
            <a:pPr algn="ctr">
              <a:buNone/>
            </a:pPr>
            <a:r>
              <a:rPr lang="en-US" dirty="0" smtClean="0">
                <a:latin typeface="Tahoma" pitchFamily="34" charset="0"/>
                <a:ea typeface="Tahoma" pitchFamily="34" charset="0"/>
                <a:cs typeface="Tahoma" pitchFamily="34" charset="0"/>
              </a:rPr>
              <a:t>Social and Financial</a:t>
            </a:r>
            <a:endParaRPr lang="en-US" dirty="0">
              <a:latin typeface="Tahoma" pitchFamily="34" charset="0"/>
              <a:ea typeface="Tahoma" pitchFamily="34" charset="0"/>
              <a:cs typeface="Tahoma" pitchFamily="34" charset="0"/>
            </a:endParaRPr>
          </a:p>
        </p:txBody>
      </p:sp>
      <p:pic>
        <p:nvPicPr>
          <p:cNvPr id="4" name="Picture 2" descr="C:\Users\James\Documents\My Dropbox\Presentations for Trinity\-002089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981200"/>
            <a:ext cx="4876800" cy="3657600"/>
          </a:xfrm>
          <a:prstGeom prst="rect">
            <a:avLst/>
          </a:prstGeom>
          <a:ln>
            <a:noFill/>
          </a:ln>
          <a:effectLst>
            <a:softEdge rad="112500"/>
          </a:effec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43060">
            <a:off x="5030884" y="1991716"/>
            <a:ext cx="3348038" cy="42973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33400"/>
            <a:ext cx="4495800" cy="830997"/>
          </a:xfrm>
          <a:prstGeom prst="rect">
            <a:avLst/>
          </a:prstGeom>
          <a:noFill/>
        </p:spPr>
        <p:txBody>
          <a:bodyPr wrap="square" rtlCol="0">
            <a:spAutoFit/>
          </a:bodyPr>
          <a:lstStyle/>
          <a:p>
            <a:pPr algn="ctr"/>
            <a:r>
              <a:rPr lang="en-US" sz="4800"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
            </a:r>
            <a:r>
              <a:rPr lang="en-US" sz="3200" dirty="0" smtClean="0">
                <a:latin typeface="Tahoma" pitchFamily="34" charset="0"/>
                <a:ea typeface="Tahoma" pitchFamily="34" charset="0"/>
                <a:cs typeface="Tahoma" pitchFamily="34" charset="0"/>
              </a:rPr>
              <a:t>eep Dive into Poverty</a:t>
            </a:r>
            <a:endParaRPr lang="en-US" sz="3200" dirty="0">
              <a:latin typeface="Tahoma" pitchFamily="34" charset="0"/>
              <a:ea typeface="Tahoma" pitchFamily="34" charset="0"/>
              <a:cs typeface="Tahoma" pitchFamily="34" charset="0"/>
            </a:endParaRPr>
          </a:p>
        </p:txBody>
      </p:sp>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676400"/>
            <a:ext cx="7848600" cy="475704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33400"/>
            <a:ext cx="4572000" cy="1815882"/>
          </a:xfrm>
          <a:prstGeom prst="rect">
            <a:avLst/>
          </a:prstGeom>
          <a:noFill/>
        </p:spPr>
        <p:txBody>
          <a:bodyPr wrap="square" rtlCol="0">
            <a:spAutoFit/>
          </a:bodyPr>
          <a:lstStyle/>
          <a:p>
            <a:pPr algn="ctr"/>
            <a:r>
              <a:rPr lang="en-US" sz="3200" dirty="0" smtClean="0">
                <a:latin typeface="Tahoma" pitchFamily="34" charset="0"/>
                <a:ea typeface="Tahoma" pitchFamily="34" charset="0"/>
                <a:cs typeface="Tahoma" pitchFamily="34" charset="0"/>
              </a:rPr>
              <a:t>Haiti is one of the most </a:t>
            </a:r>
            <a:r>
              <a:rPr lang="en-US" sz="4800"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
            </a:r>
            <a:r>
              <a:rPr lang="en-US" sz="3200" dirty="0" smtClean="0">
                <a:latin typeface="Tahoma" pitchFamily="34" charset="0"/>
                <a:ea typeface="Tahoma" pitchFamily="34" charset="0"/>
                <a:cs typeface="Tahoma" pitchFamily="34" charset="0"/>
              </a:rPr>
              <a:t>ifficult Environments in the world!</a:t>
            </a:r>
            <a:endParaRPr lang="en-US" sz="3200" dirty="0">
              <a:latin typeface="Tahoma" pitchFamily="34" charset="0"/>
              <a:ea typeface="Tahoma" pitchFamily="34" charset="0"/>
              <a:cs typeface="Tahoma" pitchFamily="34" charset="0"/>
            </a:endParaRPr>
          </a:p>
        </p:txBody>
      </p:sp>
      <p:pic>
        <p:nvPicPr>
          <p:cNvPr id="5" name="Picture 4" descr="UNIF post eq.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3733800"/>
            <a:ext cx="3901440" cy="2926080"/>
          </a:xfrm>
          <a:prstGeom prst="rect">
            <a:avLst/>
          </a:prstGeom>
          <a:ln>
            <a:noFill/>
          </a:ln>
          <a:effectLst>
            <a:softEdge rad="112500"/>
          </a:effectLst>
        </p:spPr>
      </p:pic>
      <p:pic>
        <p:nvPicPr>
          <p:cNvPr id="6" name="Picture 5" descr="Podpe no bridge.bmp"/>
          <p:cNvPicPr>
            <a:picLocks noChangeAspect="1"/>
          </p:cNvPicPr>
          <p:nvPr/>
        </p:nvPicPr>
        <p:blipFill>
          <a:blip r:embed="rId4" cstate="print"/>
          <a:stretch>
            <a:fillRect/>
          </a:stretch>
        </p:blipFill>
        <p:spPr>
          <a:xfrm>
            <a:off x="6705600" y="1752600"/>
            <a:ext cx="2000250" cy="1492494"/>
          </a:xfrm>
          <a:prstGeom prst="rect">
            <a:avLst/>
          </a:prstGeom>
          <a:ln>
            <a:noFill/>
          </a:ln>
          <a:effectLst>
            <a:softEdge rad="112500"/>
          </a:effectLst>
        </p:spPr>
      </p:pic>
      <p:pic>
        <p:nvPicPr>
          <p:cNvPr id="8" name="Picture 7" descr="alg_haiti_hurricane_tomas.jpg"/>
          <p:cNvPicPr>
            <a:picLocks noChangeAspect="1"/>
          </p:cNvPicPr>
          <p:nvPr/>
        </p:nvPicPr>
        <p:blipFill>
          <a:blip r:embed="rId5" cstate="print"/>
          <a:stretch>
            <a:fillRect/>
          </a:stretch>
        </p:blipFill>
        <p:spPr>
          <a:xfrm>
            <a:off x="228600" y="2419074"/>
            <a:ext cx="4495800" cy="344832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smtClean="0"/>
              <a:t>Zafen (www.zafen.org)</a:t>
            </a:r>
          </a:p>
        </p:txBody>
      </p:sp>
      <p:pic>
        <p:nvPicPr>
          <p:cNvPr id="4" name="Content Placeholder 3"/>
          <p:cNvPicPr>
            <a:picLocks noGrp="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a:xfrm>
            <a:off x="691257" y="1600200"/>
            <a:ext cx="7996436"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b="1" i="1">
                <a:solidFill>
                  <a:schemeClr val="bg1"/>
                </a:solidFill>
              </a:rPr>
              <a:t>Origins of Zafen </a:t>
            </a:r>
            <a:r>
              <a:rPr lang="en-US" sz="3600" i="1">
                <a:solidFill>
                  <a:schemeClr val="bg1"/>
                </a:solidFill>
              </a:rPr>
              <a:t>(“It’s our business”)</a:t>
            </a:r>
          </a:p>
        </p:txBody>
      </p:sp>
      <p:pic>
        <p:nvPicPr>
          <p:cNvPr id="5" name="Diagram 4"/>
          <p:cNvPicPr>
            <a:picLocks noGrp="1" noChangeArrowheads="1"/>
          </p:cNvPicPr>
          <p:nvPr>
            <p:ph type="body" idx="1"/>
          </p:nvPr>
        </p:nvPicPr>
        <p:blipFill>
          <a:blip r:embed="rId3" cstate="screen">
            <a:extLst>
              <a:ext uri="{28A0092B-C50C-407E-A947-70E740481C1C}">
                <a14:useLocalDpi xmlns:a14="http://schemas.microsoft.com/office/drawing/2010/main"/>
              </a:ext>
            </a:extLst>
          </a:blip>
          <a:srcRect/>
          <a:stretch>
            <a:fillRect/>
          </a:stretch>
        </p:blipFill>
        <p:spPr bwMode="auto">
          <a:xfrm>
            <a:off x="762000" y="1219200"/>
            <a:ext cx="7542213" cy="4525963"/>
          </a:xfrm>
          <a:noFill/>
          <a:ln>
            <a:miter lim="800000"/>
            <a:headEnd/>
            <a:tailEnd/>
          </a:ln>
        </p:spPr>
      </p:pic>
      <p:grpSp>
        <p:nvGrpSpPr>
          <p:cNvPr id="2" name="Group 5"/>
          <p:cNvGrpSpPr>
            <a:grpSpLocks/>
          </p:cNvGrpSpPr>
          <p:nvPr/>
        </p:nvGrpSpPr>
        <p:grpSpPr bwMode="auto">
          <a:xfrm>
            <a:off x="3581400" y="1143000"/>
            <a:ext cx="1676400" cy="1066800"/>
            <a:chOff x="2438402" y="558801"/>
            <a:chExt cx="1770057" cy="1357312"/>
          </a:xfrm>
        </p:grpSpPr>
        <p:sp>
          <p:nvSpPr>
            <p:cNvPr id="7" name="Oval 6"/>
            <p:cNvSpPr/>
            <p:nvPr/>
          </p:nvSpPr>
          <p:spPr>
            <a:xfrm>
              <a:off x="2438402" y="558801"/>
              <a:ext cx="1770057" cy="1357312"/>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2696535" y="756742"/>
              <a:ext cx="1253790" cy="961429"/>
            </a:xfrm>
            <a:prstGeom prst="rect">
              <a:avLst/>
            </a:prstGeom>
          </p:spPr>
          <p:style>
            <a:lnRef idx="0">
              <a:scrgbClr r="0" g="0" b="0"/>
            </a:lnRef>
            <a:fillRef idx="0">
              <a:scrgbClr r="0" g="0" b="0"/>
            </a:fillRef>
            <a:effectRef idx="0">
              <a:scrgbClr r="0" g="0" b="0"/>
            </a:effectRef>
            <a:fontRef idx="minor">
              <a:schemeClr val="lt1"/>
            </a:fontRef>
          </p:style>
          <p:txBody>
            <a:bodyPr lIns="27940" tIns="27940" rIns="27940" bIns="27940" spcCol="1270" anchor="ctr"/>
            <a:lstStyle/>
            <a:p>
              <a:pPr algn="ctr" defTabSz="977900">
                <a:spcBef>
                  <a:spcPct val="0"/>
                </a:spcBef>
                <a:spcAft>
                  <a:spcPct val="35000"/>
                </a:spcAft>
                <a:buFontTx/>
                <a:buNone/>
                <a:defRPr/>
              </a:pPr>
              <a:r>
                <a:rPr lang="en-US" sz="2200" dirty="0"/>
                <a:t>Haitian Diaspora</a:t>
              </a:r>
            </a:p>
          </p:txBody>
        </p:sp>
      </p:grpSp>
      <p:sp>
        <p:nvSpPr>
          <p:cNvPr id="128008" name="Text Box 8"/>
          <p:cNvSpPr txBox="1">
            <a:spLocks noChangeArrowheads="1"/>
          </p:cNvSpPr>
          <p:nvPr/>
        </p:nvSpPr>
        <p:spPr bwMode="auto">
          <a:xfrm>
            <a:off x="304800" y="5791200"/>
            <a:ext cx="8610600" cy="825500"/>
          </a:xfrm>
          <a:prstGeom prst="rect">
            <a:avLst/>
          </a:prstGeom>
          <a:noFill/>
          <a:ln w="9525">
            <a:noFill/>
            <a:miter lim="800000"/>
            <a:headEnd/>
            <a:tailEnd/>
          </a:ln>
          <a:effectLst/>
        </p:spPr>
        <p:txBody>
          <a:bodyPr>
            <a:spAutoFit/>
          </a:bodyPr>
          <a:lstStyle/>
          <a:p>
            <a:pPr>
              <a:lnSpc>
                <a:spcPct val="100000"/>
              </a:lnSpc>
              <a:spcBef>
                <a:spcPct val="0"/>
              </a:spcBef>
              <a:buFontTx/>
              <a:buNone/>
            </a:pPr>
            <a:r>
              <a:rPr lang="en-US" sz="1600" b="1" i="1"/>
              <a:t>A joint project of The Worldwide Vincentian Family, Fonkoze, DePaul University and the Haitian Hometown Associations Resource Group Initiated on the occasion of the 350th anniversary of the deaths of St. Louise de Marillac and St. Vincent de Paul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612775" y="228600"/>
            <a:ext cx="8153400" cy="990600"/>
          </a:xfrm>
        </p:spPr>
        <p:txBody>
          <a:bodyPr/>
          <a:lstStyle/>
          <a:p>
            <a:pPr eaLnBrk="1" hangingPunct="1"/>
            <a:r>
              <a:rPr lang="en-US" dirty="0" smtClean="0">
                <a:solidFill>
                  <a:schemeClr val="tx1"/>
                </a:solidFill>
              </a:rPr>
              <a:t>Stats</a:t>
            </a:r>
          </a:p>
        </p:txBody>
      </p:sp>
      <p:sp>
        <p:nvSpPr>
          <p:cNvPr id="21507" name="Rectangle 3"/>
          <p:cNvSpPr>
            <a:spLocks noGrp="1"/>
          </p:cNvSpPr>
          <p:nvPr>
            <p:ph type="body" idx="1"/>
          </p:nvPr>
        </p:nvSpPr>
        <p:spPr>
          <a:xfrm>
            <a:off x="612775" y="1600200"/>
            <a:ext cx="8153400" cy="4495800"/>
          </a:xfrm>
        </p:spPr>
        <p:txBody>
          <a:bodyPr/>
          <a:lstStyle/>
          <a:p>
            <a:pPr eaLnBrk="1" hangingPunct="1"/>
            <a:r>
              <a:rPr lang="en-US" dirty="0" smtClean="0"/>
              <a:t>1700 </a:t>
            </a:r>
            <a:r>
              <a:rPr lang="en-US" dirty="0" err="1" smtClean="0"/>
              <a:t>contributeurs</a:t>
            </a:r>
            <a:r>
              <a:rPr lang="en-US" dirty="0" smtClean="0"/>
              <a:t> (30 % Diaspora)</a:t>
            </a:r>
          </a:p>
          <a:p>
            <a:pPr eaLnBrk="1" hangingPunct="1"/>
            <a:r>
              <a:rPr lang="en-US" dirty="0" smtClean="0"/>
              <a:t>775 </a:t>
            </a:r>
            <a:r>
              <a:rPr lang="en-US" dirty="0" err="1" smtClean="0"/>
              <a:t>emplois</a:t>
            </a:r>
            <a:r>
              <a:rPr lang="en-US" dirty="0" smtClean="0"/>
              <a:t> </a:t>
            </a:r>
            <a:r>
              <a:rPr lang="en-US" dirty="0" err="1" smtClean="0"/>
              <a:t>crees</a:t>
            </a:r>
            <a:endParaRPr lang="en-US" dirty="0" smtClean="0"/>
          </a:p>
          <a:p>
            <a:pPr eaLnBrk="1" hangingPunct="1"/>
            <a:r>
              <a:rPr lang="en-US" dirty="0" smtClean="0"/>
              <a:t>500+ enterprises/</a:t>
            </a:r>
            <a:r>
              <a:rPr lang="en-US" dirty="0" err="1" smtClean="0"/>
              <a:t>organisations</a:t>
            </a:r>
            <a:r>
              <a:rPr lang="en-US" dirty="0" smtClean="0"/>
              <a:t> </a:t>
            </a:r>
            <a:r>
              <a:rPr lang="en-US" dirty="0" err="1" smtClean="0"/>
              <a:t>financees</a:t>
            </a:r>
            <a:endParaRPr lang="en-US" dirty="0" smtClean="0"/>
          </a:p>
          <a:p>
            <a:pPr eaLnBrk="1" hangingPunct="1"/>
            <a:r>
              <a:rPr lang="en-US" dirty="0" smtClean="0"/>
              <a:t>$1.7M + </a:t>
            </a:r>
            <a:r>
              <a:rPr lang="en-US" dirty="0" err="1" smtClean="0"/>
              <a:t>mobilises</a:t>
            </a:r>
            <a:r>
              <a:rPr lang="en-US" dirty="0" smtClean="0"/>
              <a:t> pour en dons </a:t>
            </a:r>
            <a:r>
              <a:rPr lang="en-US" dirty="0" err="1" smtClean="0"/>
              <a:t>ou</a:t>
            </a:r>
            <a:r>
              <a:rPr lang="en-US" dirty="0" smtClean="0"/>
              <a:t> </a:t>
            </a:r>
            <a:r>
              <a:rPr lang="en-US" dirty="0" err="1" smtClean="0"/>
              <a:t>prets</a:t>
            </a:r>
            <a:r>
              <a:rPr lang="en-US" dirty="0" smtClean="0"/>
              <a:t> pour financer </a:t>
            </a:r>
            <a:r>
              <a:rPr lang="en-US" dirty="0" err="1" smtClean="0"/>
              <a:t>leurs</a:t>
            </a:r>
            <a:r>
              <a:rPr lang="en-US" dirty="0" smtClean="0"/>
              <a:t> </a:t>
            </a:r>
            <a:r>
              <a:rPr lang="en-US" dirty="0" err="1" smtClean="0"/>
              <a:t>projets</a:t>
            </a:r>
            <a:endParaRPr lang="en-US" dirty="0" smtClean="0"/>
          </a:p>
          <a:p>
            <a:pPr eaLnBrk="1" hangingPunct="1">
              <a:buFont typeface="Wingdings 2" pitchFamily="18" charset="2"/>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7738" y="4805363"/>
            <a:ext cx="1219200" cy="990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&lt;$1,000</a:t>
            </a:r>
          </a:p>
        </p:txBody>
      </p:sp>
      <p:sp>
        <p:nvSpPr>
          <p:cNvPr id="5" name="Rectangle 4"/>
          <p:cNvSpPr/>
          <p:nvPr/>
        </p:nvSpPr>
        <p:spPr>
          <a:xfrm>
            <a:off x="947738" y="3814763"/>
            <a:ext cx="1219200" cy="10620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$1,000 - $10,000</a:t>
            </a:r>
          </a:p>
        </p:txBody>
      </p:sp>
      <p:sp>
        <p:nvSpPr>
          <p:cNvPr id="6" name="Rectangle 5"/>
          <p:cNvSpPr/>
          <p:nvPr/>
        </p:nvSpPr>
        <p:spPr>
          <a:xfrm>
            <a:off x="947738" y="2824163"/>
            <a:ext cx="1219200" cy="990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$10,000 - $300,000</a:t>
            </a:r>
          </a:p>
        </p:txBody>
      </p:sp>
      <p:sp>
        <p:nvSpPr>
          <p:cNvPr id="7" name="Rectangle 6"/>
          <p:cNvSpPr/>
          <p:nvPr/>
        </p:nvSpPr>
        <p:spPr>
          <a:xfrm>
            <a:off x="947738" y="1833563"/>
            <a:ext cx="1219200" cy="99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$300,000+</a:t>
            </a:r>
          </a:p>
        </p:txBody>
      </p:sp>
      <p:cxnSp>
        <p:nvCxnSpPr>
          <p:cNvPr id="9" name="Straight Connector 8"/>
          <p:cNvCxnSpPr/>
          <p:nvPr/>
        </p:nvCxnSpPr>
        <p:spPr>
          <a:xfrm>
            <a:off x="947738" y="2824163"/>
            <a:ext cx="37338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487" name="TextBox 9"/>
          <p:cNvSpPr txBox="1">
            <a:spLocks noChangeArrowheads="1"/>
          </p:cNvSpPr>
          <p:nvPr/>
        </p:nvSpPr>
        <p:spPr bwMode="auto">
          <a:xfrm>
            <a:off x="2198688" y="2362200"/>
            <a:ext cx="2019300" cy="461963"/>
          </a:xfrm>
          <a:prstGeom prst="rect">
            <a:avLst/>
          </a:prstGeom>
          <a:noFill/>
          <a:ln w="9525">
            <a:noFill/>
            <a:miter lim="800000"/>
            <a:headEnd/>
            <a:tailEnd/>
          </a:ln>
        </p:spPr>
        <p:txBody>
          <a:bodyPr>
            <a:spAutoFit/>
          </a:bodyPr>
          <a:lstStyle/>
          <a:p>
            <a:r>
              <a:rPr lang="en-US" sz="1400">
                <a:latin typeface="Calibri" pitchFamily="34" charset="0"/>
              </a:rPr>
              <a:t>Commercial Banking</a:t>
            </a:r>
          </a:p>
          <a:p>
            <a:r>
              <a:rPr lang="en-US" sz="1000">
                <a:latin typeface="Calibri" pitchFamily="34" charset="0"/>
              </a:rPr>
              <a:t>Sogebank, Unibank, Capital Bank</a:t>
            </a:r>
          </a:p>
        </p:txBody>
      </p:sp>
      <p:cxnSp>
        <p:nvCxnSpPr>
          <p:cNvPr id="11" name="Straight Connector 10"/>
          <p:cNvCxnSpPr/>
          <p:nvPr/>
        </p:nvCxnSpPr>
        <p:spPr>
          <a:xfrm>
            <a:off x="914400" y="3810000"/>
            <a:ext cx="37338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4400" y="4876800"/>
            <a:ext cx="37338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7738" y="5795963"/>
            <a:ext cx="37338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491" name="TextBox 13"/>
          <p:cNvSpPr txBox="1">
            <a:spLocks noChangeArrowheads="1"/>
          </p:cNvSpPr>
          <p:nvPr/>
        </p:nvSpPr>
        <p:spPr bwMode="auto">
          <a:xfrm>
            <a:off x="2243138" y="3355975"/>
            <a:ext cx="2438400" cy="615950"/>
          </a:xfrm>
          <a:prstGeom prst="rect">
            <a:avLst/>
          </a:prstGeom>
          <a:noFill/>
          <a:ln w="9525">
            <a:noFill/>
            <a:miter lim="800000"/>
            <a:headEnd/>
            <a:tailEnd/>
          </a:ln>
        </p:spPr>
        <p:txBody>
          <a:bodyPr>
            <a:spAutoFit/>
          </a:bodyPr>
          <a:lstStyle/>
          <a:p>
            <a:r>
              <a:rPr lang="en-US" sz="1400">
                <a:latin typeface="Calibri" pitchFamily="34" charset="0"/>
              </a:rPr>
              <a:t>SME Banking</a:t>
            </a:r>
          </a:p>
          <a:p>
            <a:r>
              <a:rPr lang="en-US" sz="1000">
                <a:latin typeface="Calibri" pitchFamily="34" charset="0"/>
              </a:rPr>
              <a:t>Underserved by microfinance and FDI</a:t>
            </a:r>
          </a:p>
          <a:p>
            <a:endParaRPr lang="en-US" sz="1000">
              <a:latin typeface="Calibri" pitchFamily="34" charset="0"/>
            </a:endParaRPr>
          </a:p>
        </p:txBody>
      </p:sp>
      <p:sp>
        <p:nvSpPr>
          <p:cNvPr id="20492" name="TextBox 14"/>
          <p:cNvSpPr txBox="1">
            <a:spLocks noChangeArrowheads="1"/>
          </p:cNvSpPr>
          <p:nvPr/>
        </p:nvSpPr>
        <p:spPr bwMode="auto">
          <a:xfrm>
            <a:off x="2243138" y="4343400"/>
            <a:ext cx="2557462" cy="547688"/>
          </a:xfrm>
          <a:prstGeom prst="rect">
            <a:avLst/>
          </a:prstGeom>
          <a:noFill/>
          <a:ln w="9525">
            <a:noFill/>
            <a:miter lim="800000"/>
            <a:headEnd/>
            <a:tailEnd/>
          </a:ln>
        </p:spPr>
        <p:txBody>
          <a:bodyPr>
            <a:spAutoFit/>
          </a:bodyPr>
          <a:lstStyle/>
          <a:p>
            <a:r>
              <a:rPr lang="en-US" sz="1200">
                <a:latin typeface="Calibri" pitchFamily="34" charset="0"/>
              </a:rPr>
              <a:t>Large Microfinance</a:t>
            </a:r>
          </a:p>
          <a:p>
            <a:r>
              <a:rPr lang="en-US" sz="900">
                <a:latin typeface="Calibri" pitchFamily="34" charset="0"/>
              </a:rPr>
              <a:t>Sogesol, MCN (for Capital and not really for rural areas with Collateral no agriculture)</a:t>
            </a:r>
          </a:p>
        </p:txBody>
      </p:sp>
      <p:sp>
        <p:nvSpPr>
          <p:cNvPr id="20493" name="TextBox 15"/>
          <p:cNvSpPr txBox="1">
            <a:spLocks noChangeArrowheads="1"/>
          </p:cNvSpPr>
          <p:nvPr/>
        </p:nvSpPr>
        <p:spPr bwMode="auto">
          <a:xfrm>
            <a:off x="2243138" y="5262563"/>
            <a:ext cx="2019300" cy="461962"/>
          </a:xfrm>
          <a:prstGeom prst="rect">
            <a:avLst/>
          </a:prstGeom>
          <a:noFill/>
          <a:ln w="9525">
            <a:noFill/>
            <a:miter lim="800000"/>
            <a:headEnd/>
            <a:tailEnd/>
          </a:ln>
        </p:spPr>
        <p:txBody>
          <a:bodyPr>
            <a:spAutoFit/>
          </a:bodyPr>
          <a:lstStyle/>
          <a:p>
            <a:r>
              <a:rPr lang="en-US" sz="1400">
                <a:latin typeface="Calibri" pitchFamily="34" charset="0"/>
              </a:rPr>
              <a:t>Microfinance</a:t>
            </a:r>
            <a:br>
              <a:rPr lang="en-US" sz="1400">
                <a:latin typeface="Calibri" pitchFamily="34" charset="0"/>
              </a:rPr>
            </a:br>
            <a:r>
              <a:rPr lang="en-US" sz="1000">
                <a:latin typeface="Calibri" pitchFamily="34" charset="0"/>
              </a:rPr>
              <a:t>Fonkoze, FINCA, ACME</a:t>
            </a:r>
            <a:endParaRPr lang="en-US" sz="1400">
              <a:latin typeface="Calibri" pitchFamily="34" charset="0"/>
            </a:endParaRPr>
          </a:p>
        </p:txBody>
      </p:sp>
      <p:sp>
        <p:nvSpPr>
          <p:cNvPr id="25" name="TextBox 24"/>
          <p:cNvSpPr txBox="1"/>
          <p:nvPr/>
        </p:nvSpPr>
        <p:spPr>
          <a:xfrm rot="16200000">
            <a:off x="-350043" y="3682206"/>
            <a:ext cx="2019300" cy="338137"/>
          </a:xfrm>
          <a:prstGeom prst="rect">
            <a:avLst/>
          </a:prstGeom>
          <a:noFill/>
        </p:spPr>
        <p:txBody>
          <a:bodyPr>
            <a:spAutoFit/>
          </a:bodyPr>
          <a:lstStyle/>
          <a:p>
            <a:pPr algn="ctr" fontAlgn="auto">
              <a:spcBef>
                <a:spcPts val="0"/>
              </a:spcBef>
              <a:spcAft>
                <a:spcPts val="0"/>
              </a:spcAft>
              <a:defRPr/>
            </a:pPr>
            <a:r>
              <a:rPr lang="en-US" sz="1600" dirty="0">
                <a:solidFill>
                  <a:schemeClr val="bg1">
                    <a:lumMod val="50000"/>
                  </a:schemeClr>
                </a:solidFill>
                <a:latin typeface="+mn-lt"/>
              </a:rPr>
              <a:t>Loan Sizes</a:t>
            </a:r>
          </a:p>
        </p:txBody>
      </p:sp>
      <p:cxnSp>
        <p:nvCxnSpPr>
          <p:cNvPr id="27" name="Straight Connector 26"/>
          <p:cNvCxnSpPr/>
          <p:nvPr/>
        </p:nvCxnSpPr>
        <p:spPr>
          <a:xfrm flipV="1">
            <a:off x="658813" y="1833563"/>
            <a:ext cx="0" cy="14859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54050" y="4343400"/>
            <a:ext cx="0" cy="14859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497" name="Title 28"/>
          <p:cNvSpPr>
            <a:spLocks noGrp="1"/>
          </p:cNvSpPr>
          <p:nvPr>
            <p:ph type="title" idx="4294967295"/>
          </p:nvPr>
        </p:nvSpPr>
        <p:spPr/>
        <p:txBody>
          <a:bodyPr/>
          <a:lstStyle/>
          <a:p>
            <a:pPr eaLnBrk="1" hangingPunct="1"/>
            <a:r>
              <a:rPr lang="en-US" dirty="0" smtClean="0">
                <a:solidFill>
                  <a:schemeClr val="tx1"/>
                </a:solidFill>
              </a:rPr>
              <a:t>The “Missing Middle”</a:t>
            </a:r>
          </a:p>
        </p:txBody>
      </p:sp>
      <p:sp>
        <p:nvSpPr>
          <p:cNvPr id="30" name="Slide Number Placeholder 29"/>
          <p:cNvSpPr txBox="1">
            <a:spLocks noGrp="1"/>
          </p:cNvSpPr>
          <p:nvPr/>
        </p:nvSpPr>
        <p:spPr>
          <a:xfrm>
            <a:off x="5486400" y="6356350"/>
            <a:ext cx="3200400" cy="365125"/>
          </a:xfrm>
          <a:prstGeom prst="rect">
            <a:avLst/>
          </a:prstGeom>
          <a:noFill/>
        </p:spPr>
        <p:txBody>
          <a:bodyPr anchor="ctr"/>
          <a:lstStyle/>
          <a:p>
            <a:pPr algn="r" fontAlgn="auto">
              <a:spcBef>
                <a:spcPts val="0"/>
              </a:spcBef>
              <a:spcAft>
                <a:spcPts val="0"/>
              </a:spcAft>
              <a:defRPr/>
            </a:pPr>
            <a:fld id="{D1CB5C7F-0B1B-4BC3-BC43-5C530AD1A4C4}" type="slidenum">
              <a:rPr lang="en-US" sz="1200">
                <a:solidFill>
                  <a:schemeClr val="tx1">
                    <a:tint val="75000"/>
                  </a:schemeClr>
                </a:solidFill>
                <a:latin typeface="+mn-lt"/>
              </a:rPr>
              <a:pPr algn="r" fontAlgn="auto">
                <a:spcBef>
                  <a:spcPts val="0"/>
                </a:spcBef>
                <a:spcAft>
                  <a:spcPts val="0"/>
                </a:spcAft>
                <a:defRPr/>
              </a:pPr>
              <a:t>18</a:t>
            </a:fld>
            <a:endParaRPr lang="en-US" sz="1200">
              <a:solidFill>
                <a:schemeClr val="tx1">
                  <a:tint val="75000"/>
                </a:schemeClr>
              </a:solidFill>
              <a:latin typeface="+mn-lt"/>
            </a:endParaRPr>
          </a:p>
        </p:txBody>
      </p:sp>
      <p:sp>
        <p:nvSpPr>
          <p:cNvPr id="36" name="Rectangle 35"/>
          <p:cNvSpPr/>
          <p:nvPr/>
        </p:nvSpPr>
        <p:spPr>
          <a:xfrm>
            <a:off x="5257800" y="1752600"/>
            <a:ext cx="3657600" cy="40433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600"/>
              </a:spcAft>
              <a:defRPr/>
            </a:pPr>
            <a:r>
              <a:rPr lang="en-US" sz="1400" b="1" dirty="0">
                <a:solidFill>
                  <a:schemeClr val="tx1"/>
                </a:solidFill>
              </a:rPr>
              <a:t>Underserved Market, Untapped Potential</a:t>
            </a:r>
            <a:br>
              <a:rPr lang="en-US" sz="1400" b="1" dirty="0">
                <a:solidFill>
                  <a:schemeClr val="tx1"/>
                </a:solidFill>
              </a:rPr>
            </a:br>
            <a:endParaRPr lang="en-US" sz="1400" b="1" dirty="0">
              <a:solidFill>
                <a:schemeClr val="tx1"/>
              </a:solidFill>
            </a:endParaRPr>
          </a:p>
          <a:p>
            <a:pPr marL="285750" indent="-285750" fontAlgn="auto">
              <a:spcBef>
                <a:spcPts val="0"/>
              </a:spcBef>
              <a:spcAft>
                <a:spcPts val="600"/>
              </a:spcAft>
              <a:buFont typeface="Arial" pitchFamily="34" charset="0"/>
              <a:buChar char="•"/>
              <a:defRPr/>
            </a:pPr>
            <a:r>
              <a:rPr lang="en-US" sz="1400" dirty="0">
                <a:solidFill>
                  <a:schemeClr val="tx1"/>
                </a:solidFill>
              </a:rPr>
              <a:t>Although constrained, very large businesses can access credit from commercial banks</a:t>
            </a:r>
          </a:p>
          <a:p>
            <a:pPr marL="285750" indent="-285750" fontAlgn="auto">
              <a:spcBef>
                <a:spcPts val="0"/>
              </a:spcBef>
              <a:spcAft>
                <a:spcPts val="600"/>
              </a:spcAft>
              <a:buFont typeface="Arial" pitchFamily="34" charset="0"/>
              <a:buChar char="•"/>
              <a:defRPr/>
            </a:pPr>
            <a:r>
              <a:rPr lang="en-US" sz="1400" dirty="0">
                <a:solidFill>
                  <a:schemeClr val="tx1"/>
                </a:solidFill>
              </a:rPr>
              <a:t>Micro-</a:t>
            </a:r>
            <a:r>
              <a:rPr lang="en-US" sz="1400" dirty="0" err="1">
                <a:solidFill>
                  <a:schemeClr val="tx1"/>
                </a:solidFill>
              </a:rPr>
              <a:t>entrepeneurs</a:t>
            </a:r>
            <a:r>
              <a:rPr lang="en-US" sz="1400" dirty="0">
                <a:solidFill>
                  <a:schemeClr val="tx1"/>
                </a:solidFill>
              </a:rPr>
              <a:t> with options, in most part of the country, borrow from MFIs</a:t>
            </a:r>
          </a:p>
          <a:p>
            <a:pPr marL="285750" indent="-285750" fontAlgn="auto">
              <a:spcBef>
                <a:spcPts val="0"/>
              </a:spcBef>
              <a:spcAft>
                <a:spcPts val="600"/>
              </a:spcAft>
              <a:buFont typeface="Arial" pitchFamily="34" charset="0"/>
              <a:buChar char="•"/>
              <a:defRPr/>
            </a:pPr>
            <a:r>
              <a:rPr lang="en-US" sz="1400" dirty="0">
                <a:solidFill>
                  <a:schemeClr val="tx1"/>
                </a:solidFill>
              </a:rPr>
              <a:t>“Missing middle” are small-and-medium enterprises </a:t>
            </a:r>
          </a:p>
          <a:p>
            <a:pPr marL="742950" lvl="1" indent="-285750" fontAlgn="auto">
              <a:spcBef>
                <a:spcPts val="0"/>
              </a:spcBef>
              <a:spcAft>
                <a:spcPts val="600"/>
              </a:spcAft>
              <a:buFont typeface="Arial" pitchFamily="34" charset="0"/>
              <a:buChar char="•"/>
              <a:defRPr/>
            </a:pPr>
            <a:r>
              <a:rPr lang="en-US" sz="1200" dirty="0">
                <a:solidFill>
                  <a:schemeClr val="tx1"/>
                </a:solidFill>
              </a:rPr>
              <a:t>Too large for microfinance institutions</a:t>
            </a:r>
          </a:p>
          <a:p>
            <a:pPr marL="742950" lvl="1" indent="-285750" fontAlgn="auto">
              <a:spcBef>
                <a:spcPts val="0"/>
              </a:spcBef>
              <a:spcAft>
                <a:spcPts val="600"/>
              </a:spcAft>
              <a:buFont typeface="Arial" pitchFamily="34" charset="0"/>
              <a:buChar char="•"/>
              <a:defRPr/>
            </a:pPr>
            <a:r>
              <a:rPr lang="en-US" sz="1200" dirty="0">
                <a:solidFill>
                  <a:schemeClr val="tx1"/>
                </a:solidFill>
              </a:rPr>
              <a:t>Too small for commercial banks</a:t>
            </a:r>
          </a:p>
          <a:p>
            <a:pPr marL="285750" indent="-285750" fontAlgn="auto">
              <a:spcBef>
                <a:spcPts val="0"/>
              </a:spcBef>
              <a:spcAft>
                <a:spcPts val="600"/>
              </a:spcAft>
              <a:buFont typeface="Arial" pitchFamily="34" charset="0"/>
              <a:buChar char="•"/>
              <a:defRPr/>
            </a:pPr>
            <a:r>
              <a:rPr lang="en-US" sz="1400" dirty="0">
                <a:solidFill>
                  <a:schemeClr val="tx1"/>
                </a:solidFill>
              </a:rPr>
              <a:t>SMEs drive job creation globally and especially in Haiti</a:t>
            </a:r>
          </a:p>
        </p:txBody>
      </p:sp>
      <p:sp>
        <p:nvSpPr>
          <p:cNvPr id="37" name="Isosceles Triangle 36"/>
          <p:cNvSpPr>
            <a:spLocks noChangeArrowheads="1"/>
          </p:cNvSpPr>
          <p:nvPr/>
        </p:nvSpPr>
        <p:spPr bwMode="auto">
          <a:xfrm rot="5400000">
            <a:off x="4188619" y="3355181"/>
            <a:ext cx="1371600" cy="300038"/>
          </a:xfrm>
          <a:prstGeom prst="triangle">
            <a:avLst>
              <a:gd name="adj" fmla="val 50000"/>
            </a:avLst>
          </a:prstGeom>
          <a:solidFill>
            <a:srgbClr val="B9CDE5"/>
          </a:soli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endParaRPr>
          </a:p>
        </p:txBody>
      </p:sp>
      <p:sp>
        <p:nvSpPr>
          <p:cNvPr id="2" name="TextBox 1"/>
          <p:cNvSpPr txBox="1"/>
          <p:nvPr/>
        </p:nvSpPr>
        <p:spPr>
          <a:xfrm>
            <a:off x="654050" y="6383338"/>
            <a:ext cx="6813550" cy="246062"/>
          </a:xfrm>
          <a:prstGeom prst="rect">
            <a:avLst/>
          </a:prstGeom>
          <a:noFill/>
        </p:spPr>
        <p:txBody>
          <a:bodyPr>
            <a:spAutoFit/>
          </a:bodyPr>
          <a:lstStyle/>
          <a:p>
            <a:pPr>
              <a:defRPr/>
            </a:pPr>
            <a:r>
              <a:rPr lang="en-US" sz="1000" dirty="0">
                <a:solidFill>
                  <a:schemeClr val="bg1">
                    <a:lumMod val="65000"/>
                  </a:schemeClr>
                </a:solidFill>
              </a:rPr>
              <a:t>*Note: The representations above are the lending levels of focus for each institution, not their exclusive area of lending</a:t>
            </a:r>
          </a:p>
        </p:txBody>
      </p:sp>
      <p:sp>
        <p:nvSpPr>
          <p:cNvPr id="20502" name="Text Box 23"/>
          <p:cNvSpPr txBox="1">
            <a:spLocks noChangeArrowheads="1"/>
          </p:cNvSpPr>
          <p:nvPr/>
        </p:nvSpPr>
        <p:spPr bwMode="auto">
          <a:xfrm>
            <a:off x="2209800" y="3886200"/>
            <a:ext cx="2438400" cy="374650"/>
          </a:xfrm>
          <a:prstGeom prst="rect">
            <a:avLst/>
          </a:prstGeom>
          <a:noFill/>
          <a:ln w="38100" cmpd="dbl">
            <a:solidFill>
              <a:schemeClr val="tx1"/>
            </a:solidFill>
            <a:miter lim="800000"/>
            <a:headEnd/>
            <a:tailEnd/>
          </a:ln>
        </p:spPr>
        <p:txBody>
          <a:bodyPr>
            <a:spAutoFit/>
          </a:bodyPr>
          <a:lstStyle/>
          <a:p>
            <a:r>
              <a:rPr lang="en-US" sz="1600"/>
              <a:t>Zafen: </a:t>
            </a:r>
            <a:r>
              <a:rPr lang="en-US" sz="1400"/>
              <a:t>Soft loans and BDS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What type of financing?</a:t>
            </a:r>
          </a:p>
        </p:txBody>
      </p:sp>
      <p:sp>
        <p:nvSpPr>
          <p:cNvPr id="63490" name="Rectangle 3"/>
          <p:cNvSpPr>
            <a:spLocks noGrp="1"/>
          </p:cNvSpPr>
          <p:nvPr>
            <p:ph type="body" idx="1"/>
          </p:nvPr>
        </p:nvSpPr>
        <p:spPr/>
        <p:txBody>
          <a:bodyPr/>
          <a:lstStyle/>
          <a:p>
            <a:endParaRPr lang="en-US" dirty="0" smtClean="0"/>
          </a:p>
        </p:txBody>
      </p:sp>
      <p:pic>
        <p:nvPicPr>
          <p:cNvPr id="63491" name="Picture 4"/>
          <p:cNvPicPr>
            <a:picLocks noChangeAspect="1" noChangeArrowheads="1"/>
          </p:cNvPicPr>
          <p:nvPr/>
        </p:nvPicPr>
        <p:blipFill>
          <a:blip r:embed="rId2" cstate="print"/>
          <a:srcRect/>
          <a:stretch>
            <a:fillRect/>
          </a:stretch>
        </p:blipFill>
        <p:spPr bwMode="auto">
          <a:xfrm>
            <a:off x="457200" y="1543050"/>
            <a:ext cx="8229600" cy="4422775"/>
          </a:xfrm>
          <a:prstGeom prst="rect">
            <a:avLst/>
          </a:prstGeom>
          <a:noFill/>
          <a:ln w="9525">
            <a:noFill/>
            <a:miter lim="800000"/>
            <a:headEnd/>
            <a:tailEnd/>
          </a:ln>
        </p:spPr>
      </p:pic>
      <p:sp>
        <p:nvSpPr>
          <p:cNvPr id="63492" name="Text Box 5"/>
          <p:cNvSpPr txBox="1">
            <a:spLocks noChangeArrowheads="1"/>
          </p:cNvSpPr>
          <p:nvPr/>
        </p:nvSpPr>
        <p:spPr bwMode="auto">
          <a:xfrm>
            <a:off x="746125" y="6132513"/>
            <a:ext cx="8093075" cy="639762"/>
          </a:xfrm>
          <a:prstGeom prst="rect">
            <a:avLst/>
          </a:prstGeom>
          <a:noFill/>
          <a:ln w="9525">
            <a:noFill/>
            <a:miter lim="800000"/>
            <a:headEnd/>
            <a:tailEnd/>
          </a:ln>
        </p:spPr>
        <p:txBody>
          <a:bodyPr>
            <a:spAutoFit/>
          </a:bodyPr>
          <a:lstStyle/>
          <a:p>
            <a:r>
              <a:rPr lang="en-US" sz="1200" b="1" i="1"/>
              <a:t>Source: The SME Banking Knowledge Guide / IFC advisory Services – Access to Finance 2009</a:t>
            </a:r>
          </a:p>
          <a:p>
            <a:r>
              <a:rPr lang="en-US" sz="1200" b="1" i="1"/>
              <a:t>Arrows: Zafen loans (14 month no interest loans, 12 equal repayments) should have been tailored for the needs of the clients.</a:t>
            </a:r>
          </a:p>
        </p:txBody>
      </p:sp>
      <p:sp>
        <p:nvSpPr>
          <p:cNvPr id="63493" name="Line 6"/>
          <p:cNvSpPr>
            <a:spLocks noChangeShapeType="1"/>
          </p:cNvSpPr>
          <p:nvPr/>
        </p:nvSpPr>
        <p:spPr bwMode="auto">
          <a:xfrm flipV="1">
            <a:off x="2971800" y="4191000"/>
            <a:ext cx="533400" cy="685800"/>
          </a:xfrm>
          <a:prstGeom prst="line">
            <a:avLst/>
          </a:prstGeom>
          <a:noFill/>
          <a:ln w="9525">
            <a:solidFill>
              <a:schemeClr val="tx1"/>
            </a:solidFill>
            <a:round/>
            <a:headEnd/>
            <a:tailEnd type="triangle" w="med" len="med"/>
          </a:ln>
        </p:spPr>
        <p:txBody>
          <a:bodyPr/>
          <a:lstStyle/>
          <a:p>
            <a:endParaRPr lang="en-US"/>
          </a:p>
        </p:txBody>
      </p:sp>
      <p:sp>
        <p:nvSpPr>
          <p:cNvPr id="63494" name="Line 7"/>
          <p:cNvSpPr>
            <a:spLocks noChangeShapeType="1"/>
          </p:cNvSpPr>
          <p:nvPr/>
        </p:nvSpPr>
        <p:spPr bwMode="auto">
          <a:xfrm flipV="1">
            <a:off x="2971800" y="4038600"/>
            <a:ext cx="76200" cy="838200"/>
          </a:xfrm>
          <a:prstGeom prst="line">
            <a:avLst/>
          </a:prstGeom>
          <a:noFill/>
          <a:ln w="9525">
            <a:solidFill>
              <a:schemeClr val="tx1"/>
            </a:solidFill>
            <a:round/>
            <a:headEnd/>
            <a:tailEnd type="triangle" w="med" len="med"/>
          </a:ln>
        </p:spPr>
        <p:txBody>
          <a:bodyPr/>
          <a:lstStyle/>
          <a:p>
            <a:endParaRPr lang="en-US"/>
          </a:p>
        </p:txBody>
      </p:sp>
      <p:sp>
        <p:nvSpPr>
          <p:cNvPr id="63495" name="Line 8"/>
          <p:cNvSpPr>
            <a:spLocks noChangeShapeType="1"/>
          </p:cNvSpPr>
          <p:nvPr/>
        </p:nvSpPr>
        <p:spPr bwMode="auto">
          <a:xfrm flipV="1">
            <a:off x="2971800" y="3429000"/>
            <a:ext cx="0" cy="1447800"/>
          </a:xfrm>
          <a:prstGeom prst="line">
            <a:avLst/>
          </a:prstGeom>
          <a:noFill/>
          <a:ln w="9525">
            <a:solidFill>
              <a:schemeClr val="tx1"/>
            </a:solidFill>
            <a:round/>
            <a:headEnd/>
            <a:tailEnd type="triangle" w="med" len="med"/>
          </a:ln>
        </p:spPr>
        <p:txBody>
          <a:bodyPr/>
          <a:lstStyle/>
          <a:p>
            <a:endParaRPr lang="en-US"/>
          </a:p>
        </p:txBody>
      </p:sp>
      <p:sp>
        <p:nvSpPr>
          <p:cNvPr id="63496" name="Line 9"/>
          <p:cNvSpPr>
            <a:spLocks noChangeShapeType="1"/>
          </p:cNvSpPr>
          <p:nvPr/>
        </p:nvSpPr>
        <p:spPr bwMode="auto">
          <a:xfrm flipH="1" flipV="1">
            <a:off x="2819400" y="4114800"/>
            <a:ext cx="152400" cy="7620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p:cNvPicPr>
            <a:picLocks noChangeAspect="1"/>
          </p:cNvPicPr>
          <p:nvPr/>
        </p:nvPicPr>
        <p:blipFill>
          <a:blip r:embed="rId3" cstate="print"/>
          <a:srcRect/>
          <a:stretch>
            <a:fillRect/>
          </a:stretch>
        </p:blipFill>
        <p:spPr bwMode="auto">
          <a:xfrm>
            <a:off x="-23813" y="3182938"/>
            <a:ext cx="9231313" cy="3657600"/>
          </a:xfrm>
          <a:prstGeom prst="rect">
            <a:avLst/>
          </a:prstGeom>
          <a:noFill/>
          <a:ln w="9525">
            <a:noFill/>
            <a:miter lim="800000"/>
            <a:headEnd/>
            <a:tailEnd/>
          </a:ln>
        </p:spPr>
      </p:pic>
      <p:sp>
        <p:nvSpPr>
          <p:cNvPr id="20482" name="TextBox 3"/>
          <p:cNvSpPr txBox="1">
            <a:spLocks noChangeArrowheads="1"/>
          </p:cNvSpPr>
          <p:nvPr/>
        </p:nvSpPr>
        <p:spPr bwMode="auto">
          <a:xfrm>
            <a:off x="228600" y="392113"/>
            <a:ext cx="3505200" cy="2308225"/>
          </a:xfrm>
          <a:prstGeom prst="rect">
            <a:avLst/>
          </a:prstGeom>
          <a:noFill/>
          <a:ln w="9525">
            <a:noFill/>
            <a:miter lim="800000"/>
            <a:headEnd/>
            <a:tailEnd/>
          </a:ln>
        </p:spPr>
        <p:txBody>
          <a:bodyPr>
            <a:spAutoFit/>
          </a:bodyPr>
          <a:lstStyle/>
          <a:p>
            <a:pPr algn="ctr"/>
            <a:r>
              <a:rPr lang="en-US" sz="4800" b="1">
                <a:latin typeface="Calibri" pitchFamily="34" charset="0"/>
              </a:rPr>
              <a:t>Financial services are essential</a:t>
            </a:r>
          </a:p>
        </p:txBody>
      </p:sp>
      <p:sp>
        <p:nvSpPr>
          <p:cNvPr id="20483" name="TextBox 4"/>
          <p:cNvSpPr txBox="1">
            <a:spLocks noChangeArrowheads="1"/>
          </p:cNvSpPr>
          <p:nvPr/>
        </p:nvSpPr>
        <p:spPr bwMode="auto">
          <a:xfrm>
            <a:off x="3759200" y="762000"/>
            <a:ext cx="5181600" cy="1754188"/>
          </a:xfrm>
          <a:prstGeom prst="rect">
            <a:avLst/>
          </a:prstGeom>
          <a:noFill/>
          <a:ln w="9525">
            <a:noFill/>
            <a:miter lim="800000"/>
            <a:headEnd/>
            <a:tailEnd/>
          </a:ln>
        </p:spPr>
        <p:txBody>
          <a:bodyPr>
            <a:spAutoFit/>
          </a:bodyPr>
          <a:lstStyle/>
          <a:p>
            <a:pPr algn="ctr"/>
            <a:r>
              <a:rPr lang="en-US" sz="3600">
                <a:latin typeface="Calibri" pitchFamily="34" charset="0"/>
              </a:rPr>
              <a:t>But 3.6 billion people worldwide do not have access to financial services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type on </a:t>
            </a:r>
            <a:r>
              <a:rPr lang="en-US" dirty="0" err="1" smtClean="0"/>
              <a:t>Zafen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Zafen</a:t>
            </a:r>
            <a:r>
              <a:rPr lang="en-US" dirty="0" smtClean="0"/>
              <a:t> Portfolio 2013</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leen\Pictures\Bakery\IMG_509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1219200"/>
            <a:ext cx="7962900" cy="5308600"/>
          </a:xfrm>
          <a:prstGeom prst="rect">
            <a:avLst/>
          </a:prstGeom>
          <a:noFill/>
        </p:spPr>
      </p:pic>
      <p:pic>
        <p:nvPicPr>
          <p:cNvPr id="5" name="Picture 4"/>
          <p:cNvPicPr/>
          <p:nvPr/>
        </p:nvPicPr>
        <p:blipFill>
          <a:blip r:embed="rId3" cstate="screen">
            <a:extLst>
              <a:ext uri="{28A0092B-C50C-407E-A947-70E740481C1C}">
                <a14:useLocalDpi xmlns:a14="http://schemas.microsoft.com/office/drawing/2010/main"/>
              </a:ext>
            </a:extLst>
          </a:blip>
          <a:srcRect/>
          <a:stretch>
            <a:fillRect/>
          </a:stretch>
        </p:blipFill>
        <p:spPr bwMode="auto">
          <a:xfrm rot="540049">
            <a:off x="6466022" y="415989"/>
            <a:ext cx="2476500" cy="1028700"/>
          </a:xfrm>
          <a:prstGeom prst="rect">
            <a:avLst/>
          </a:prstGeom>
          <a:noFill/>
          <a:ln w="9525">
            <a:solidFill>
              <a:schemeClr val="accent3">
                <a:lumMod val="50000"/>
              </a:schemeClr>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ellader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609600"/>
            <a:ext cx="7620000" cy="5715000"/>
          </a:xfrm>
          <a:prstGeom prst="rect">
            <a:avLst/>
          </a:prstGeom>
          <a:noFill/>
        </p:spPr>
      </p:pic>
      <p:pic>
        <p:nvPicPr>
          <p:cNvPr id="3" name="Picture 2"/>
          <p:cNvPicPr/>
          <p:nvPr/>
        </p:nvPicPr>
        <p:blipFill>
          <a:blip r:embed="rId3" cstate="screen">
            <a:extLst>
              <a:ext uri="{28A0092B-C50C-407E-A947-70E740481C1C}">
                <a14:useLocalDpi xmlns:a14="http://schemas.microsoft.com/office/drawing/2010/main"/>
              </a:ext>
            </a:extLst>
          </a:blip>
          <a:srcRect/>
          <a:stretch>
            <a:fillRect/>
          </a:stretch>
        </p:blipFill>
        <p:spPr bwMode="auto">
          <a:xfrm rot="540049">
            <a:off x="6313622" y="492188"/>
            <a:ext cx="2476500" cy="1028700"/>
          </a:xfrm>
          <a:prstGeom prst="rect">
            <a:avLst/>
          </a:prstGeom>
          <a:noFill/>
          <a:ln w="9525">
            <a:solidFill>
              <a:schemeClr val="accent3">
                <a:lumMod val="50000"/>
              </a:schemeClr>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NERSA Poto 2_"/>
          <p:cNvPicPr>
            <a:picLocks noChangeAspect="1" noChangeArrowheads="1"/>
          </p:cNvPicPr>
          <p:nvPr/>
        </p:nvPicPr>
        <p:blipFill>
          <a:blip r:embed="rId2" cstate="print"/>
          <a:srcRect/>
          <a:stretch>
            <a:fillRect/>
          </a:stretch>
        </p:blipFill>
        <p:spPr bwMode="auto">
          <a:xfrm>
            <a:off x="2230438" y="457200"/>
            <a:ext cx="4703762" cy="5715000"/>
          </a:xfrm>
          <a:prstGeom prst="rect">
            <a:avLst/>
          </a:prstGeom>
          <a:noFill/>
        </p:spPr>
      </p:pic>
      <p:pic>
        <p:nvPicPr>
          <p:cNvPr id="3" name="Picture 2"/>
          <p:cNvPicPr/>
          <p:nvPr/>
        </p:nvPicPr>
        <p:blipFill>
          <a:blip r:embed="rId3" cstate="screen">
            <a:extLst>
              <a:ext uri="{28A0092B-C50C-407E-A947-70E740481C1C}">
                <a14:useLocalDpi xmlns:a14="http://schemas.microsoft.com/office/drawing/2010/main"/>
              </a:ext>
            </a:extLst>
          </a:blip>
          <a:srcRect/>
          <a:stretch>
            <a:fillRect/>
          </a:stretch>
        </p:blipFill>
        <p:spPr bwMode="auto">
          <a:xfrm rot="540049">
            <a:off x="6161222" y="415988"/>
            <a:ext cx="2476500" cy="1028700"/>
          </a:xfrm>
          <a:prstGeom prst="rect">
            <a:avLst/>
          </a:prstGeom>
          <a:noFill/>
          <a:ln w="9525">
            <a:solidFill>
              <a:schemeClr val="accent3">
                <a:lumMod val="50000"/>
              </a:schemeClr>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33400"/>
            <a:ext cx="4572000" cy="2062103"/>
          </a:xfrm>
          <a:prstGeom prst="rect">
            <a:avLst/>
          </a:prstGeom>
          <a:noFill/>
        </p:spPr>
        <p:txBody>
          <a:bodyPr wrap="square" rtlCol="0">
            <a:spAutoFit/>
          </a:bodyPr>
          <a:lstStyle/>
          <a:p>
            <a:pPr algn="ctr"/>
            <a:r>
              <a:rPr lang="en-US" sz="3200" dirty="0" err="1" smtClean="0">
                <a:latin typeface="Tahoma" pitchFamily="34" charset="0"/>
                <a:ea typeface="Tahoma" pitchFamily="34" charset="0"/>
                <a:cs typeface="Tahoma" pitchFamily="34" charset="0"/>
              </a:rPr>
              <a:t>Mèsi</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Anpil</a:t>
            </a:r>
            <a:endParaRPr lang="en-US" sz="3200" dirty="0" smtClean="0">
              <a:latin typeface="Tahoma" pitchFamily="34" charset="0"/>
              <a:ea typeface="Tahoma" pitchFamily="34" charset="0"/>
              <a:cs typeface="Tahoma" pitchFamily="34" charset="0"/>
            </a:endParaRPr>
          </a:p>
          <a:p>
            <a:pPr algn="ctr"/>
            <a:r>
              <a:rPr lang="en-US" sz="3200" dirty="0" smtClean="0">
                <a:latin typeface="Tahoma" pitchFamily="34" charset="0"/>
                <a:ea typeface="Tahoma" pitchFamily="34" charset="0"/>
                <a:cs typeface="Tahoma" pitchFamily="34" charset="0"/>
              </a:rPr>
              <a:t>Thanks for Listening</a:t>
            </a:r>
          </a:p>
          <a:p>
            <a:pPr algn="ctr"/>
            <a:r>
              <a:rPr lang="en-US" sz="3200" dirty="0" smtClean="0">
                <a:latin typeface="Tahoma" pitchFamily="34" charset="0"/>
                <a:ea typeface="Tahoma" pitchFamily="34" charset="0"/>
                <a:cs typeface="Tahoma" pitchFamily="34" charset="0"/>
              </a:rPr>
              <a:t>www.fonkoze.org</a:t>
            </a:r>
          </a:p>
          <a:p>
            <a:pPr algn="ctr"/>
            <a:endParaRPr lang="en-US" sz="3200" dirty="0" smtClean="0">
              <a:latin typeface="Tahoma" pitchFamily="34" charset="0"/>
              <a:ea typeface="Tahoma" pitchFamily="34" charset="0"/>
              <a:cs typeface="Tahoma" pitchFamily="34" charset="0"/>
            </a:endParaRPr>
          </a:p>
        </p:txBody>
      </p:sp>
      <p:pic>
        <p:nvPicPr>
          <p:cNvPr id="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2286000"/>
            <a:ext cx="3245089" cy="4876800"/>
          </a:xfrm>
          <a:prstGeom prst="rect">
            <a:avLst/>
          </a:prstGeom>
          <a:noFill/>
          <a:ln w="9525">
            <a:noFill/>
            <a:miter lim="800000"/>
            <a:headEnd/>
            <a:tailEnd/>
          </a:ln>
          <a:effectLst>
            <a:softEdge rad="317500"/>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z="4000" smtClean="0">
                <a:ln>
                  <a:noFill/>
                </a:ln>
                <a:solidFill>
                  <a:schemeClr val="tx1"/>
                </a:solidFill>
                <a:effectLst/>
              </a:rPr>
              <a:t>Microfinance is Not Only Credit</a:t>
            </a:r>
          </a:p>
        </p:txBody>
      </p:sp>
      <p:sp>
        <p:nvSpPr>
          <p:cNvPr id="36866" name="Rectangle 3"/>
          <p:cNvSpPr>
            <a:spLocks noGrp="1"/>
          </p:cNvSpPr>
          <p:nvPr>
            <p:ph type="body" idx="4294967295"/>
          </p:nvPr>
        </p:nvSpPr>
        <p:spPr/>
        <p:txBody>
          <a:bodyPr/>
          <a:lstStyle/>
          <a:p>
            <a:pPr>
              <a:lnSpc>
                <a:spcPct val="80000"/>
              </a:lnSpc>
            </a:pPr>
            <a:r>
              <a:rPr lang="en-US" sz="2800" dirty="0" smtClean="0"/>
              <a:t>Micro-savings</a:t>
            </a:r>
          </a:p>
          <a:p>
            <a:pPr>
              <a:lnSpc>
                <a:spcPct val="80000"/>
              </a:lnSpc>
            </a:pPr>
            <a:r>
              <a:rPr lang="en-US" sz="2800" dirty="0" smtClean="0"/>
              <a:t>Micro-insurance</a:t>
            </a:r>
          </a:p>
          <a:p>
            <a:pPr>
              <a:lnSpc>
                <a:spcPct val="80000"/>
              </a:lnSpc>
            </a:pPr>
            <a:r>
              <a:rPr lang="en-US" sz="2800" dirty="0" smtClean="0"/>
              <a:t>Micro-capital</a:t>
            </a:r>
          </a:p>
          <a:p>
            <a:pPr>
              <a:lnSpc>
                <a:spcPct val="80000"/>
              </a:lnSpc>
            </a:pPr>
            <a:r>
              <a:rPr lang="en-US" sz="2800" dirty="0" smtClean="0"/>
              <a:t>Money transfers (remittances)</a:t>
            </a:r>
          </a:p>
          <a:p>
            <a:pPr>
              <a:lnSpc>
                <a:spcPct val="80000"/>
              </a:lnSpc>
            </a:pPr>
            <a:r>
              <a:rPr lang="en-US" sz="2800" dirty="0" smtClean="0"/>
              <a:t>Currency exchange</a:t>
            </a:r>
          </a:p>
          <a:p>
            <a:pPr>
              <a:lnSpc>
                <a:spcPct val="80000"/>
              </a:lnSpc>
            </a:pPr>
            <a:r>
              <a:rPr lang="en-US" sz="2800" dirty="0" smtClean="0"/>
              <a:t>Non Financial services</a:t>
            </a:r>
          </a:p>
          <a:p>
            <a:pPr lvl="1">
              <a:lnSpc>
                <a:spcPct val="80000"/>
              </a:lnSpc>
            </a:pPr>
            <a:r>
              <a:rPr lang="en-US" sz="2400" dirty="0" smtClean="0"/>
              <a:t>Financial literacy</a:t>
            </a:r>
          </a:p>
          <a:p>
            <a:pPr lvl="1">
              <a:lnSpc>
                <a:spcPct val="80000"/>
              </a:lnSpc>
            </a:pPr>
            <a:r>
              <a:rPr lang="en-US" sz="2400" dirty="0" smtClean="0"/>
              <a:t>Leadership training</a:t>
            </a:r>
          </a:p>
          <a:p>
            <a:pPr lvl="1">
              <a:lnSpc>
                <a:spcPct val="80000"/>
              </a:lnSpc>
            </a:pPr>
            <a:r>
              <a:rPr lang="en-US" sz="2400" dirty="0" smtClean="0"/>
              <a:t>Business support</a:t>
            </a:r>
          </a:p>
          <a:p>
            <a:pPr lvl="1">
              <a:lnSpc>
                <a:spcPct val="80000"/>
              </a:lnSpc>
            </a:pPr>
            <a:r>
              <a:rPr lang="en-US" sz="2400" dirty="0" smtClean="0"/>
              <a:t>Health</a:t>
            </a:r>
          </a:p>
          <a:p>
            <a:pPr lvl="1">
              <a:lnSpc>
                <a:spcPct val="80000"/>
              </a:lnSpc>
            </a:pPr>
            <a:r>
              <a:rPr lang="en-US" sz="2400" dirty="0" smtClean="0"/>
              <a:t>and more</a:t>
            </a:r>
          </a:p>
          <a:p>
            <a:pPr lvl="1">
              <a:lnSpc>
                <a:spcPct val="80000"/>
              </a:lnSpc>
              <a:buFont typeface="Wingdings 2" pitchFamily="18" charset="2"/>
              <a:buNone/>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smtClean="0"/>
          </a:p>
        </p:txBody>
      </p:sp>
      <p:sp>
        <p:nvSpPr>
          <p:cNvPr id="24579" name="Content Placeholder 2"/>
          <p:cNvSpPr>
            <a:spLocks noGrp="1"/>
          </p:cNvSpPr>
          <p:nvPr>
            <p:ph idx="1"/>
          </p:nvPr>
        </p:nvSpPr>
        <p:spPr/>
        <p:txBody>
          <a:bodyPr/>
          <a:lstStyle/>
          <a:p>
            <a:pPr eaLnBrk="1" hangingPunct="1"/>
            <a:endParaRPr lang="en-US" smtClean="0"/>
          </a:p>
        </p:txBody>
      </p:sp>
      <p:pic>
        <p:nvPicPr>
          <p:cNvPr id="24580" name="Picture 2" descr="C:\Users\James\Documents\Darcy New Photos\2011 Fonkoze 137b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95250"/>
            <a:ext cx="9372600" cy="7029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cy Kiefel (21)"/>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3962399" y="223563"/>
            <a:ext cx="4727887" cy="6101037"/>
          </a:xfrm>
          <a:prstGeom prst="rect">
            <a:avLst/>
          </a:prstGeom>
          <a:ln>
            <a:noFill/>
          </a:ln>
          <a:effectLst>
            <a:softEdge rad="112500"/>
          </a:effectLst>
        </p:spPr>
      </p:pic>
      <p:sp>
        <p:nvSpPr>
          <p:cNvPr id="6" name="Rectangle 5"/>
          <p:cNvSpPr/>
          <p:nvPr/>
        </p:nvSpPr>
        <p:spPr>
          <a:xfrm>
            <a:off x="152400" y="381000"/>
            <a:ext cx="3352800" cy="5447645"/>
          </a:xfrm>
          <a:prstGeom prst="rect">
            <a:avLst/>
          </a:prstGeom>
        </p:spPr>
        <p:txBody>
          <a:bodyPr wrap="square">
            <a:spAutoFit/>
          </a:bodyPr>
          <a:lstStyle/>
          <a:p>
            <a:pPr>
              <a:buNone/>
            </a:pPr>
            <a:r>
              <a:rPr lang="en-US" sz="2800" i="1" dirty="0" smtClean="0"/>
              <a:t>“Every human being deserves to live in dignity, with schools and churches to attend, food and clean water for themselves and their children, access to health care shelter, and safe communities.”</a:t>
            </a:r>
          </a:p>
          <a:p>
            <a:pPr>
              <a:buNone/>
            </a:pPr>
            <a:r>
              <a:rPr lang="en-US" sz="1200" i="1" dirty="0" smtClean="0"/>
              <a:t>                -- Father Joseph Philippe, </a:t>
            </a:r>
            <a:r>
              <a:rPr lang="en-US" sz="1200" i="1" dirty="0" err="1" smtClean="0"/>
              <a:t>CSSp</a:t>
            </a:r>
            <a:endParaRPr lang="en-US" sz="1200" i="1"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100000">
              <a:schemeClr val="accent4">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52400"/>
            <a:ext cx="8991600" cy="695325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9296400" cy="6911213"/>
          </a:xfrm>
          <a:prstGeom prst="rect">
            <a:avLst/>
          </a:prstGeom>
          <a:noFill/>
          <a:ln w="9525">
            <a:noFill/>
            <a:miter lim="800000"/>
            <a:headEnd/>
            <a:tailEnd/>
          </a:ln>
        </p:spPr>
      </p:pic>
      <p:sp>
        <p:nvSpPr>
          <p:cNvPr id="5" name="TextBox 3"/>
          <p:cNvSpPr txBox="1">
            <a:spLocks noChangeArrowheads="1"/>
          </p:cNvSpPr>
          <p:nvPr/>
        </p:nvSpPr>
        <p:spPr bwMode="auto">
          <a:xfrm>
            <a:off x="457200" y="2667000"/>
            <a:ext cx="3657600" cy="1200150"/>
          </a:xfrm>
          <a:prstGeom prst="rect">
            <a:avLst/>
          </a:prstGeom>
          <a:noFill/>
          <a:ln w="9525">
            <a:noFill/>
            <a:miter lim="800000"/>
            <a:headEnd/>
            <a:tailEnd/>
          </a:ln>
        </p:spPr>
        <p:txBody>
          <a:bodyPr>
            <a:spAutoFit/>
          </a:bodyPr>
          <a:lstStyle/>
          <a:p>
            <a:r>
              <a:rPr lang="en-US" sz="2400" dirty="0">
                <a:solidFill>
                  <a:schemeClr val="bg1"/>
                </a:solidFill>
                <a:latin typeface="Cambria" pitchFamily="18" charset="0"/>
              </a:rPr>
              <a:t>We now have nearly </a:t>
            </a:r>
            <a:r>
              <a:rPr lang="en-US" sz="2400" dirty="0" smtClean="0">
                <a:solidFill>
                  <a:schemeClr val="bg1"/>
                </a:solidFill>
                <a:latin typeface="Cambria" pitchFamily="18" charset="0"/>
              </a:rPr>
              <a:t>2,000 </a:t>
            </a:r>
            <a:r>
              <a:rPr lang="en-US" sz="2400" dirty="0">
                <a:solidFill>
                  <a:schemeClr val="bg1"/>
                </a:solidFill>
                <a:latin typeface="Cambria" pitchFamily="18" charset="0"/>
              </a:rPr>
              <a:t>Solidarity Centers throughout rural Haiti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01012_FonkozeMireba#E487.jpg"/>
          <p:cNvPicPr>
            <a:picLocks noChangeAspect="1"/>
          </p:cNvPicPr>
          <p:nvPr/>
        </p:nvPicPr>
        <p:blipFill>
          <a:blip r:embed="rId2" cstate="print"/>
          <a:stretch>
            <a:fillRect/>
          </a:stretch>
        </p:blipFill>
        <p:spPr>
          <a:xfrm>
            <a:off x="3124200" y="1447800"/>
            <a:ext cx="6019800" cy="4256500"/>
          </a:xfrm>
          <a:prstGeom prst="rect">
            <a:avLst/>
          </a:prstGeom>
          <a:ln>
            <a:noFill/>
          </a:ln>
          <a:effectLst>
            <a:softEdge rad="112500"/>
          </a:effectLst>
        </p:spPr>
      </p:pic>
      <p:pic>
        <p:nvPicPr>
          <p:cNvPr id="4" name="Picture 3" descr="tumblr_m8plrdXiaa1r6th1i.jpg"/>
          <p:cNvPicPr>
            <a:picLocks noChangeAspect="1"/>
          </p:cNvPicPr>
          <p:nvPr/>
        </p:nvPicPr>
        <p:blipFill>
          <a:blip r:embed="rId3" cstate="print"/>
          <a:stretch>
            <a:fillRect/>
          </a:stretch>
        </p:blipFill>
        <p:spPr>
          <a:xfrm>
            <a:off x="-152400" y="0"/>
            <a:ext cx="4578104" cy="68580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James\Documents\My Dropbox\Presentations for Trinity\IMG_059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elco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elco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3976</TotalTime>
  <Words>612</Words>
  <Application>Microsoft Macintosh PowerPoint</Application>
  <PresentationFormat>On-screen Show (4:3)</PresentationFormat>
  <Paragraphs>96</Paragraphs>
  <Slides>25</Slides>
  <Notes>13</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Welcome</vt:lpstr>
      <vt:lpstr>3_Office Theme</vt:lpstr>
      <vt:lpstr>1_Welcome</vt:lpstr>
      <vt:lpstr>PowerPoint Presentation</vt:lpstr>
      <vt:lpstr>PowerPoint Presentation</vt:lpstr>
      <vt:lpstr>Microfinance is Not Only Credit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it all! Staircase out of Poverty: A Comprehensive Approach to Poverty Alleviation</vt:lpstr>
      <vt:lpstr>PowerPoint Presentation</vt:lpstr>
      <vt:lpstr>PowerPoint Presentation</vt:lpstr>
      <vt:lpstr>PowerPoint Presentation</vt:lpstr>
      <vt:lpstr>Zafen (www.zafen.org)</vt:lpstr>
      <vt:lpstr>Origins of Zafen (“It’s our business”)</vt:lpstr>
      <vt:lpstr>Stats</vt:lpstr>
      <vt:lpstr>The “Missing Middle”</vt:lpstr>
      <vt:lpstr>What type of financing?</vt:lpstr>
      <vt:lpstr>Loan type on Zafen</vt:lpstr>
      <vt:lpstr>Zafen Portfolio 2013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Tatiana Wah</cp:lastModifiedBy>
  <cp:revision>162</cp:revision>
  <dcterms:created xsi:type="dcterms:W3CDTF">2011-04-06T11:35:34Z</dcterms:created>
  <dcterms:modified xsi:type="dcterms:W3CDTF">2013-11-10T10:51:10Z</dcterms:modified>
</cp:coreProperties>
</file>